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12192000"/>
  <p:notesSz cx="6858000" cy="9144000"/>
  <p:embeddedFontLst>
    <p:embeddedFont>
      <p:font typeface="Meddon"/>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577E8D-C3AA-46AD-8973-C0F1F6202D88}">
  <a:tblStyle styleId="{FE577E8D-C3AA-46AD-8973-C0F1F6202D8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font" Target="fonts/Meddon-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1774423" y="802298"/>
            <a:ext cx="8637073" cy="2920713"/>
          </a:xfrm>
          <a:prstGeom prst="rect">
            <a:avLst/>
          </a:prstGeom>
          <a:noFill/>
          <a:ln>
            <a:noFill/>
          </a:ln>
        </p:spPr>
        <p:txBody>
          <a:bodyPr anchorCtr="0" anchor="b" bIns="0" lIns="91425" spcFirstLastPara="1" rIns="91425" wrap="square" tIns="45700">
            <a:noAutofit/>
          </a:bodyPr>
          <a:lstStyle>
            <a:lvl1pPr lvl="0" algn="ctr">
              <a:lnSpc>
                <a:spcPct val="90000"/>
              </a:lnSpc>
              <a:spcBef>
                <a:spcPts val="0"/>
              </a:spcBef>
              <a:spcAft>
                <a:spcPts val="0"/>
              </a:spcAft>
              <a:buClr>
                <a:schemeClr val="accent1"/>
              </a:buClr>
              <a:buSzPts val="6600"/>
              <a:buFont typeface="Rockwell"/>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774424" y="3724074"/>
            <a:ext cx="8637072" cy="977621"/>
          </a:xfrm>
          <a:prstGeom prst="rect">
            <a:avLst/>
          </a:prstGeom>
          <a:noFill/>
          <a:ln>
            <a:noFill/>
          </a:ln>
        </p:spPr>
        <p:txBody>
          <a:bodyPr anchorCtr="0" anchor="t" bIns="91425" lIns="91425" spcFirstLastPara="1" rIns="91425" wrap="square" tIns="91425">
            <a:noAutofit/>
          </a:bodyPr>
          <a:lstStyle>
            <a:lvl1pPr lvl="0" algn="ctr">
              <a:lnSpc>
                <a:spcPct val="120000"/>
              </a:lnSpc>
              <a:spcBef>
                <a:spcPts val="1000"/>
              </a:spcBef>
              <a:spcAft>
                <a:spcPts val="0"/>
              </a:spcAft>
              <a:buSzPts val="1800"/>
              <a:buNone/>
              <a:defRPr b="0" sz="1800" cap="none">
                <a:solidFill>
                  <a:schemeClr val="lt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17" name="Google Shape;17;p2"/>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47683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70" name="Shape 70"/>
        <p:cNvGrpSpPr/>
        <p:nvPr/>
      </p:nvGrpSpPr>
      <p:grpSpPr>
        <a:xfrm>
          <a:off x="0" y="0"/>
          <a:ext cx="0" cy="0"/>
          <a:chOff x="0" y="0"/>
          <a:chExt cx="0" cy="0"/>
        </a:xfrm>
      </p:grpSpPr>
      <p:grpSp>
        <p:nvGrpSpPr>
          <p:cNvPr id="71" name="Google Shape;71;p11"/>
          <p:cNvGrpSpPr/>
          <p:nvPr/>
        </p:nvGrpSpPr>
        <p:grpSpPr>
          <a:xfrm>
            <a:off x="7477387" y="482170"/>
            <a:ext cx="4074533" cy="5149101"/>
            <a:chOff x="7477387" y="482170"/>
            <a:chExt cx="4074533" cy="5149101"/>
          </a:xfrm>
        </p:grpSpPr>
        <p:sp>
          <p:nvSpPr>
            <p:cNvPr id="72" name="Google Shape;72;p11"/>
            <p:cNvSpPr/>
            <p:nvPr/>
          </p:nvSpPr>
          <p:spPr>
            <a:xfrm>
              <a:off x="7477387" y="482170"/>
              <a:ext cx="4074533" cy="5149101"/>
            </a:xfrm>
            <a:prstGeom prst="rect">
              <a:avLst/>
            </a:prstGeom>
            <a:blipFill rotWithShape="1">
              <a:blip r:embed="rId2">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790446" y="812506"/>
              <a:ext cx="3450289" cy="4466452"/>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type="title"/>
          </p:nvPr>
        </p:nvSpPr>
        <p:spPr>
          <a:xfrm>
            <a:off x="1451206" y="1129512"/>
            <a:ext cx="5532328" cy="1922299"/>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3200"/>
              <a:buFont typeface="Rockwel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p:nvPr>
            <p:ph idx="2" type="pic"/>
          </p:nvPr>
        </p:nvSpPr>
        <p:spPr>
          <a:xfrm>
            <a:off x="8124389" y="1122542"/>
            <a:ext cx="2791171" cy="3866327"/>
          </a:xfrm>
          <a:prstGeom prst="rect">
            <a:avLst/>
          </a:prstGeom>
          <a:solidFill>
            <a:srgbClr val="7F7F7F">
              <a:alpha val="80000"/>
            </a:srgbClr>
          </a:solidFill>
          <a:ln>
            <a:noFill/>
          </a:ln>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accent1"/>
              </a:buClr>
              <a:buSzPts val="3200"/>
              <a:buFont typeface="Arial"/>
              <a:buChar char="•"/>
              <a:defRPr b="0" i="0" sz="3200" u="none" cap="none" strike="noStrike">
                <a:solidFill>
                  <a:schemeClr val="lt1"/>
                </a:solidFill>
                <a:latin typeface="Rockwell"/>
                <a:ea typeface="Rockwell"/>
                <a:cs typeface="Rockwell"/>
                <a:sym typeface="Rockwell"/>
              </a:defRPr>
            </a:lvl1pPr>
            <a:lvl2pPr lvl="1" marR="0" rtl="0" algn="l">
              <a:lnSpc>
                <a:spcPct val="120000"/>
              </a:lnSpc>
              <a:spcBef>
                <a:spcPts val="500"/>
              </a:spcBef>
              <a:spcAft>
                <a:spcPts val="0"/>
              </a:spcAft>
              <a:buClr>
                <a:schemeClr val="accent1"/>
              </a:buClr>
              <a:buSzPts val="1800"/>
              <a:buFont typeface="Arial"/>
              <a:buChar char="•"/>
              <a:defRPr b="0" i="0" sz="1800" u="none" cap="none" strike="noStrike">
                <a:solidFill>
                  <a:schemeClr val="lt1"/>
                </a:solidFill>
                <a:latin typeface="Rockwell"/>
                <a:ea typeface="Rockwell"/>
                <a:cs typeface="Rockwell"/>
                <a:sym typeface="Rockwell"/>
              </a:defRPr>
            </a:lvl2pPr>
            <a:lvl3pPr lvl="2" marR="0" rtl="0" algn="l">
              <a:lnSpc>
                <a:spcPct val="120000"/>
              </a:lnSpc>
              <a:spcBef>
                <a:spcPts val="500"/>
              </a:spcBef>
              <a:spcAft>
                <a:spcPts val="0"/>
              </a:spcAft>
              <a:buClr>
                <a:schemeClr val="accent1"/>
              </a:buClr>
              <a:buSzPts val="1600"/>
              <a:buFont typeface="Arial"/>
              <a:buChar char="•"/>
              <a:defRPr b="0" i="0" sz="1600" u="none" cap="none" strike="noStrike">
                <a:solidFill>
                  <a:schemeClr val="lt1"/>
                </a:solidFill>
                <a:latin typeface="Rockwell"/>
                <a:ea typeface="Rockwell"/>
                <a:cs typeface="Rockwell"/>
                <a:sym typeface="Rockwell"/>
              </a:defRPr>
            </a:lvl3pPr>
            <a:lvl4pPr lvl="3" marR="0" rtl="0" algn="l">
              <a:lnSpc>
                <a:spcPct val="120000"/>
              </a:lnSpc>
              <a:spcBef>
                <a:spcPts val="500"/>
              </a:spcBef>
              <a:spcAft>
                <a:spcPts val="0"/>
              </a:spcAft>
              <a:buClr>
                <a:schemeClr val="accent1"/>
              </a:buClr>
              <a:buSzPts val="1400"/>
              <a:buFont typeface="Arial"/>
              <a:buChar char="•"/>
              <a:defRPr b="0" i="0" sz="1400" u="none" cap="none" strike="noStrike">
                <a:solidFill>
                  <a:schemeClr val="lt1"/>
                </a:solidFill>
                <a:latin typeface="Rockwell"/>
                <a:ea typeface="Rockwell"/>
                <a:cs typeface="Rockwell"/>
                <a:sym typeface="Rockwell"/>
              </a:defRPr>
            </a:lvl4pPr>
            <a:lvl5pPr lvl="4"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5pPr>
            <a:lvl6pPr lvl="5"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6pPr>
            <a:lvl7pPr lvl="6"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7pPr>
            <a:lvl8pPr lvl="7"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8pPr>
            <a:lvl9pPr lvl="8"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76" name="Google Shape;76;p11"/>
          <p:cNvSpPr txBox="1"/>
          <p:nvPr>
            <p:ph idx="1" type="body"/>
          </p:nvPr>
        </p:nvSpPr>
        <p:spPr>
          <a:xfrm>
            <a:off x="1450329" y="3059600"/>
            <a:ext cx="5524404" cy="2090134"/>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7" name="Google Shape;77;p11"/>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80" name="Shape 80"/>
        <p:cNvGrpSpPr/>
        <p:nvPr/>
      </p:nvGrpSpPr>
      <p:grpSpPr>
        <a:xfrm>
          <a:off x="0" y="0"/>
          <a:ext cx="0" cy="0"/>
          <a:chOff x="0" y="0"/>
          <a:chExt cx="0" cy="0"/>
        </a:xfrm>
      </p:grpSpPr>
      <p:sp>
        <p:nvSpPr>
          <p:cNvPr id="81" name="Google Shape;81;p12"/>
          <p:cNvSpPr txBox="1"/>
          <p:nvPr>
            <p:ph type="title"/>
          </p:nvPr>
        </p:nvSpPr>
        <p:spPr>
          <a:xfrm rot="5400000">
            <a:off x="7604978" y="2321047"/>
            <a:ext cx="4659889" cy="161574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32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rot="5400000">
            <a:off x="2874054" y="-630409"/>
            <a:ext cx="4659889" cy="7518654"/>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3" name="Google Shape;83;p12"/>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95" name="Shape 95"/>
        <p:cNvGrpSpPr/>
        <p:nvPr/>
      </p:nvGrpSpPr>
      <p:grpSpPr>
        <a:xfrm>
          <a:off x="0" y="0"/>
          <a:ext cx="0" cy="0"/>
          <a:chOff x="0" y="0"/>
          <a:chExt cx="0" cy="0"/>
        </a:xfrm>
      </p:grpSpPr>
      <p:sp>
        <p:nvSpPr>
          <p:cNvPr id="96" name="Google Shape;96;p14"/>
          <p:cNvSpPr txBox="1"/>
          <p:nvPr>
            <p:ph type="title"/>
          </p:nvPr>
        </p:nvSpPr>
        <p:spPr>
          <a:xfrm>
            <a:off x="1451579" y="804519"/>
            <a:ext cx="9291215" cy="104923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4"/>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20" name="Shape 20"/>
        <p:cNvGrpSpPr/>
        <p:nvPr/>
      </p:nvGrpSpPr>
      <p:grpSpPr>
        <a:xfrm>
          <a:off x="0" y="0"/>
          <a:ext cx="0" cy="0"/>
          <a:chOff x="0" y="0"/>
          <a:chExt cx="0" cy="0"/>
        </a:xfrm>
      </p:grpSpPr>
      <p:sp>
        <p:nvSpPr>
          <p:cNvPr id="21" name="Google Shape;21;p3"/>
          <p:cNvSpPr txBox="1"/>
          <p:nvPr>
            <p:ph type="title"/>
          </p:nvPr>
        </p:nvSpPr>
        <p:spPr>
          <a:xfrm>
            <a:off x="1451579" y="804519"/>
            <a:ext cx="9291215" cy="104923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25" name="Shape 25"/>
        <p:cNvGrpSpPr/>
        <p:nvPr/>
      </p:nvGrpSpPr>
      <p:grpSpPr>
        <a:xfrm>
          <a:off x="0" y="0"/>
          <a:ext cx="0" cy="0"/>
          <a:chOff x="0" y="0"/>
          <a:chExt cx="0" cy="0"/>
        </a:xfrm>
      </p:grpSpPr>
      <p:sp>
        <p:nvSpPr>
          <p:cNvPr id="26" name="Google Shape;26;p4"/>
          <p:cNvSpPr txBox="1"/>
          <p:nvPr>
            <p:ph type="title"/>
          </p:nvPr>
        </p:nvSpPr>
        <p:spPr>
          <a:xfrm>
            <a:off x="1451579" y="804519"/>
            <a:ext cx="9291215" cy="104923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rot="5400000">
            <a:off x="4371880" y="-904569"/>
            <a:ext cx="3450613" cy="9291215"/>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8" name="Google Shape;28;p4"/>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31" name="Shape 31"/>
        <p:cNvGrpSpPr/>
        <p:nvPr/>
      </p:nvGrpSpPr>
      <p:grpSpPr>
        <a:xfrm>
          <a:off x="0" y="0"/>
          <a:ext cx="0" cy="0"/>
          <a:chOff x="0" y="0"/>
          <a:chExt cx="0" cy="0"/>
        </a:xfrm>
      </p:grpSpPr>
      <p:sp>
        <p:nvSpPr>
          <p:cNvPr id="32" name="Google Shape;32;p5"/>
          <p:cNvSpPr txBox="1"/>
          <p:nvPr>
            <p:ph type="title"/>
          </p:nvPr>
        </p:nvSpPr>
        <p:spPr>
          <a:xfrm>
            <a:off x="1451579" y="804519"/>
            <a:ext cx="9291215" cy="104923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1451579" y="2015732"/>
            <a:ext cx="9291215" cy="3450613"/>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4" name="Google Shape;34;p5"/>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37" name="Shape 37"/>
        <p:cNvGrpSpPr/>
        <p:nvPr/>
      </p:nvGrpSpPr>
      <p:grpSpPr>
        <a:xfrm>
          <a:off x="0" y="0"/>
          <a:ext cx="0" cy="0"/>
          <a:chOff x="0" y="0"/>
          <a:chExt cx="0" cy="0"/>
        </a:xfrm>
      </p:grpSpPr>
      <p:sp>
        <p:nvSpPr>
          <p:cNvPr id="38" name="Google Shape;38;p6"/>
          <p:cNvSpPr txBox="1"/>
          <p:nvPr>
            <p:ph type="title"/>
          </p:nvPr>
        </p:nvSpPr>
        <p:spPr>
          <a:xfrm>
            <a:off x="1774423" y="1756130"/>
            <a:ext cx="8643154" cy="1969007"/>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3600"/>
              <a:buFont typeface="Rockwel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1774423" y="3725137"/>
            <a:ext cx="8643154" cy="1093987"/>
          </a:xfrm>
          <a:prstGeom prst="rect">
            <a:avLst/>
          </a:prstGeom>
          <a:noFill/>
          <a:ln>
            <a:noFill/>
          </a:ln>
        </p:spPr>
        <p:txBody>
          <a:bodyPr anchorCtr="0" anchor="t" bIns="45700" lIns="91425" spcFirstLastPara="1" rIns="91425" wrap="square" tIns="91425">
            <a:noAutofit/>
          </a:bodyPr>
          <a:lstStyle>
            <a:lvl1pPr indent="-228600" lvl="0" marL="457200" algn="ctr">
              <a:lnSpc>
                <a:spcPct val="120000"/>
              </a:lnSpc>
              <a:spcBef>
                <a:spcPts val="1000"/>
              </a:spcBef>
              <a:spcAft>
                <a:spcPts val="0"/>
              </a:spcAft>
              <a:buSzPts val="1800"/>
              <a:buNone/>
              <a:defRPr sz="1800">
                <a:solidFill>
                  <a:schemeClr val="lt1"/>
                </a:solidFill>
              </a:defRPr>
            </a:lvl1pPr>
            <a:lvl2pPr indent="-228600" lvl="1" marL="914400" algn="l">
              <a:lnSpc>
                <a:spcPct val="120000"/>
              </a:lnSpc>
              <a:spcBef>
                <a:spcPts val="500"/>
              </a:spcBef>
              <a:spcAft>
                <a:spcPts val="0"/>
              </a:spcAft>
              <a:buSzPts val="1800"/>
              <a:buNone/>
              <a:defRPr sz="1800">
                <a:solidFill>
                  <a:schemeClr val="lt1"/>
                </a:solidFill>
              </a:defRPr>
            </a:lvl2pPr>
            <a:lvl3pPr indent="-228600" lvl="2" marL="1371600" algn="l">
              <a:lnSpc>
                <a:spcPct val="120000"/>
              </a:lnSpc>
              <a:spcBef>
                <a:spcPts val="500"/>
              </a:spcBef>
              <a:spcAft>
                <a:spcPts val="0"/>
              </a:spcAft>
              <a:buSzPts val="1800"/>
              <a:buNone/>
              <a:defRPr sz="1800">
                <a:solidFill>
                  <a:schemeClr val="lt1"/>
                </a:solidFill>
              </a:defRPr>
            </a:lvl3pPr>
            <a:lvl4pPr indent="-228600" lvl="3" marL="1828800" algn="l">
              <a:lnSpc>
                <a:spcPct val="120000"/>
              </a:lnSpc>
              <a:spcBef>
                <a:spcPts val="500"/>
              </a:spcBef>
              <a:spcAft>
                <a:spcPts val="0"/>
              </a:spcAft>
              <a:buSzPts val="1600"/>
              <a:buNone/>
              <a:defRPr sz="1600">
                <a:solidFill>
                  <a:schemeClr val="lt1"/>
                </a:solidFill>
              </a:defRPr>
            </a:lvl4pPr>
            <a:lvl5pPr indent="-228600" lvl="4" marL="2286000" algn="l">
              <a:lnSpc>
                <a:spcPct val="120000"/>
              </a:lnSpc>
              <a:spcBef>
                <a:spcPts val="500"/>
              </a:spcBef>
              <a:spcAft>
                <a:spcPts val="0"/>
              </a:spcAft>
              <a:buSzPts val="1600"/>
              <a:buNone/>
              <a:defRPr sz="1600">
                <a:solidFill>
                  <a:schemeClr val="lt1"/>
                </a:solidFill>
              </a:defRPr>
            </a:lvl5pPr>
            <a:lvl6pPr indent="-228600" lvl="5" marL="2743200" algn="l">
              <a:lnSpc>
                <a:spcPct val="120000"/>
              </a:lnSpc>
              <a:spcBef>
                <a:spcPts val="500"/>
              </a:spcBef>
              <a:spcAft>
                <a:spcPts val="0"/>
              </a:spcAft>
              <a:buSzPts val="1600"/>
              <a:buNone/>
              <a:defRPr sz="1600">
                <a:solidFill>
                  <a:schemeClr val="lt1"/>
                </a:solidFill>
              </a:defRPr>
            </a:lvl6pPr>
            <a:lvl7pPr indent="-228600" lvl="6" marL="3200400" algn="l">
              <a:lnSpc>
                <a:spcPct val="120000"/>
              </a:lnSpc>
              <a:spcBef>
                <a:spcPts val="500"/>
              </a:spcBef>
              <a:spcAft>
                <a:spcPts val="0"/>
              </a:spcAft>
              <a:buSzPts val="1600"/>
              <a:buNone/>
              <a:defRPr sz="1600">
                <a:solidFill>
                  <a:schemeClr val="lt1"/>
                </a:solidFill>
              </a:defRPr>
            </a:lvl7pPr>
            <a:lvl8pPr indent="-228600" lvl="7" marL="3657600" algn="l">
              <a:lnSpc>
                <a:spcPct val="120000"/>
              </a:lnSpc>
              <a:spcBef>
                <a:spcPts val="500"/>
              </a:spcBef>
              <a:spcAft>
                <a:spcPts val="0"/>
              </a:spcAft>
              <a:buSzPts val="1600"/>
              <a:buNone/>
              <a:defRPr sz="1600">
                <a:solidFill>
                  <a:schemeClr val="lt1"/>
                </a:solidFill>
              </a:defRPr>
            </a:lvl8pPr>
            <a:lvl9pPr indent="-228600" lvl="8" marL="4114800" algn="l">
              <a:lnSpc>
                <a:spcPct val="120000"/>
              </a:lnSpc>
              <a:spcBef>
                <a:spcPts val="500"/>
              </a:spcBef>
              <a:spcAft>
                <a:spcPts val="0"/>
              </a:spcAft>
              <a:buSzPts val="1600"/>
              <a:buNone/>
              <a:defRPr sz="1600">
                <a:solidFill>
                  <a:schemeClr val="lt1"/>
                </a:solidFill>
              </a:defRPr>
            </a:lvl9pPr>
          </a:lstStyle>
          <a:p/>
        </p:txBody>
      </p:sp>
      <p:sp>
        <p:nvSpPr>
          <p:cNvPr id="40" name="Google Shape;40;p6"/>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43" name="Shape 43"/>
        <p:cNvGrpSpPr/>
        <p:nvPr/>
      </p:nvGrpSpPr>
      <p:grpSpPr>
        <a:xfrm>
          <a:off x="0" y="0"/>
          <a:ext cx="0" cy="0"/>
          <a:chOff x="0" y="0"/>
          <a:chExt cx="0" cy="0"/>
        </a:xfrm>
      </p:grpSpPr>
      <p:sp>
        <p:nvSpPr>
          <p:cNvPr id="44" name="Google Shape;44;p7"/>
          <p:cNvSpPr txBox="1"/>
          <p:nvPr>
            <p:ph type="title"/>
          </p:nvPr>
        </p:nvSpPr>
        <p:spPr>
          <a:xfrm>
            <a:off x="1449217" y="804889"/>
            <a:ext cx="9293577" cy="105930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1447331" y="2010878"/>
            <a:ext cx="4488654" cy="3448595"/>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6" name="Google Shape;46;p7"/>
          <p:cNvSpPr txBox="1"/>
          <p:nvPr>
            <p:ph idx="2" type="body"/>
          </p:nvPr>
        </p:nvSpPr>
        <p:spPr>
          <a:xfrm>
            <a:off x="6254140" y="2017343"/>
            <a:ext cx="4488654" cy="344152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7" name="Google Shape;47;p7"/>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50" name="Shape 50"/>
        <p:cNvGrpSpPr/>
        <p:nvPr/>
      </p:nvGrpSpPr>
      <p:grpSpPr>
        <a:xfrm>
          <a:off x="0" y="0"/>
          <a:ext cx="0" cy="0"/>
          <a:chOff x="0" y="0"/>
          <a:chExt cx="0" cy="0"/>
        </a:xfrm>
      </p:grpSpPr>
      <p:sp>
        <p:nvSpPr>
          <p:cNvPr id="51" name="Google Shape;51;p8"/>
          <p:cNvSpPr txBox="1"/>
          <p:nvPr>
            <p:ph type="title"/>
          </p:nvPr>
        </p:nvSpPr>
        <p:spPr>
          <a:xfrm>
            <a:off x="1447191" y="804163"/>
            <a:ext cx="9295603" cy="105631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 type="body"/>
          </p:nvPr>
        </p:nvSpPr>
        <p:spPr>
          <a:xfrm>
            <a:off x="1447191" y="2019549"/>
            <a:ext cx="4488794" cy="80194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53" name="Google Shape;53;p8"/>
          <p:cNvSpPr txBox="1"/>
          <p:nvPr>
            <p:ph idx="2" type="body"/>
          </p:nvPr>
        </p:nvSpPr>
        <p:spPr>
          <a:xfrm>
            <a:off x="1447191" y="2824269"/>
            <a:ext cx="4488794" cy="2644457"/>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4" name="Google Shape;54;p8"/>
          <p:cNvSpPr txBox="1"/>
          <p:nvPr>
            <p:ph idx="3" type="body"/>
          </p:nvPr>
        </p:nvSpPr>
        <p:spPr>
          <a:xfrm>
            <a:off x="6256025" y="2023003"/>
            <a:ext cx="4488794" cy="80223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55" name="Google Shape;55;p8"/>
          <p:cNvSpPr txBox="1"/>
          <p:nvPr>
            <p:ph idx="4" type="body"/>
          </p:nvPr>
        </p:nvSpPr>
        <p:spPr>
          <a:xfrm>
            <a:off x="6256025" y="2821491"/>
            <a:ext cx="4488794" cy="2637371"/>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6" name="Google Shape;56;p8"/>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9" name="Shape 59"/>
        <p:cNvGrpSpPr/>
        <p:nvPr/>
      </p:nvGrpSpPr>
      <p:grpSpPr>
        <a:xfrm>
          <a:off x="0" y="0"/>
          <a:ext cx="0" cy="0"/>
          <a:chOff x="0" y="0"/>
          <a:chExt cx="0" cy="0"/>
        </a:xfrm>
      </p:grpSpPr>
      <p:sp>
        <p:nvSpPr>
          <p:cNvPr id="60" name="Google Shape;60;p9"/>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1444671" y="798973"/>
            <a:ext cx="2961967" cy="240651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2400"/>
              <a:buFont typeface="Rockwel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 type="body"/>
          </p:nvPr>
        </p:nvSpPr>
        <p:spPr>
          <a:xfrm>
            <a:off x="4730324" y="798974"/>
            <a:ext cx="6012470" cy="4658826"/>
          </a:xfrm>
          <a:prstGeom prst="rect">
            <a:avLst/>
          </a:prstGeom>
          <a:noFill/>
          <a:ln>
            <a:noFill/>
          </a:ln>
        </p:spPr>
        <p:txBody>
          <a:bodyPr anchorCtr="0" anchor="ctr" bIns="45700" lIns="91425" spcFirstLastPara="1" rIns="91425" wrap="square" tIns="45700">
            <a:no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6" name="Google Shape;66;p10"/>
          <p:cNvSpPr txBox="1"/>
          <p:nvPr>
            <p:ph idx="2" type="body"/>
          </p:nvPr>
        </p:nvSpPr>
        <p:spPr>
          <a:xfrm>
            <a:off x="1444671" y="3205491"/>
            <a:ext cx="2961967" cy="2248181"/>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67" name="Google Shape;67;p10"/>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1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51579" y="804519"/>
            <a:ext cx="9291215" cy="1049235"/>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accent1"/>
              </a:buClr>
              <a:buSzPts val="3200"/>
              <a:buFont typeface="Rockwell"/>
              <a:buNone/>
              <a:defRPr b="0" i="0" sz="3200" u="none" cap="none" strike="noStrike">
                <a:solidFill>
                  <a:schemeClr val="accent1"/>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451579" y="2015732"/>
            <a:ext cx="9291215" cy="345061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8" name="Google Shape;8;p1"/>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9" name="Google Shape;9;p1"/>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0" name="Google Shape;10;p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Rockwell"/>
                <a:ea typeface="Rockwell"/>
                <a:cs typeface="Rockwell"/>
                <a:sym typeface="Rockwell"/>
              </a:defRPr>
            </a:lvl1pPr>
            <a:lvl2pPr indent="0" lvl="1" marL="0" marR="0" rtl="0" algn="r">
              <a:spcBef>
                <a:spcPts val="0"/>
              </a:spcBef>
              <a:buNone/>
              <a:defRPr b="0" i="0" sz="2800" u="none" cap="none" strike="noStrike">
                <a:solidFill>
                  <a:schemeClr val="accent1"/>
                </a:solidFill>
                <a:latin typeface="Rockwell"/>
                <a:ea typeface="Rockwell"/>
                <a:cs typeface="Rockwell"/>
                <a:sym typeface="Rockwell"/>
              </a:defRPr>
            </a:lvl2pPr>
            <a:lvl3pPr indent="0" lvl="2" marL="0" marR="0" rtl="0" algn="r">
              <a:spcBef>
                <a:spcPts val="0"/>
              </a:spcBef>
              <a:buNone/>
              <a:defRPr b="0" i="0" sz="2800" u="none" cap="none" strike="noStrike">
                <a:solidFill>
                  <a:schemeClr val="accent1"/>
                </a:solidFill>
                <a:latin typeface="Rockwell"/>
                <a:ea typeface="Rockwell"/>
                <a:cs typeface="Rockwell"/>
                <a:sym typeface="Rockwell"/>
              </a:defRPr>
            </a:lvl3pPr>
            <a:lvl4pPr indent="0" lvl="3" marL="0" marR="0" rtl="0" algn="r">
              <a:spcBef>
                <a:spcPts val="0"/>
              </a:spcBef>
              <a:buNone/>
              <a:defRPr b="0" i="0" sz="2800" u="none" cap="none" strike="noStrike">
                <a:solidFill>
                  <a:schemeClr val="accent1"/>
                </a:solidFill>
                <a:latin typeface="Rockwell"/>
                <a:ea typeface="Rockwell"/>
                <a:cs typeface="Rockwell"/>
                <a:sym typeface="Rockwell"/>
              </a:defRPr>
            </a:lvl4pPr>
            <a:lvl5pPr indent="0" lvl="4" marL="0" marR="0" rtl="0" algn="r">
              <a:spcBef>
                <a:spcPts val="0"/>
              </a:spcBef>
              <a:buNone/>
              <a:defRPr b="0" i="0" sz="2800" u="none" cap="none" strike="noStrike">
                <a:solidFill>
                  <a:schemeClr val="accent1"/>
                </a:solidFill>
                <a:latin typeface="Rockwell"/>
                <a:ea typeface="Rockwell"/>
                <a:cs typeface="Rockwell"/>
                <a:sym typeface="Rockwell"/>
              </a:defRPr>
            </a:lvl5pPr>
            <a:lvl6pPr indent="0" lvl="5" marL="0" marR="0" rtl="0" algn="r">
              <a:spcBef>
                <a:spcPts val="0"/>
              </a:spcBef>
              <a:buNone/>
              <a:defRPr b="0" i="0" sz="2800" u="none" cap="none" strike="noStrike">
                <a:solidFill>
                  <a:schemeClr val="accent1"/>
                </a:solidFill>
                <a:latin typeface="Rockwell"/>
                <a:ea typeface="Rockwell"/>
                <a:cs typeface="Rockwell"/>
                <a:sym typeface="Rockwell"/>
              </a:defRPr>
            </a:lvl6pPr>
            <a:lvl7pPr indent="0" lvl="6" marL="0" marR="0" rtl="0" algn="r">
              <a:spcBef>
                <a:spcPts val="0"/>
              </a:spcBef>
              <a:buNone/>
              <a:defRPr b="0" i="0" sz="2800" u="none" cap="none" strike="noStrike">
                <a:solidFill>
                  <a:schemeClr val="accent1"/>
                </a:solidFill>
                <a:latin typeface="Rockwell"/>
                <a:ea typeface="Rockwell"/>
                <a:cs typeface="Rockwell"/>
                <a:sym typeface="Rockwell"/>
              </a:defRPr>
            </a:lvl7pPr>
            <a:lvl8pPr indent="0" lvl="7" marL="0" marR="0" rtl="0" algn="r">
              <a:spcBef>
                <a:spcPts val="0"/>
              </a:spcBef>
              <a:buNone/>
              <a:defRPr b="0" i="0" sz="2800" u="none" cap="none" strike="noStrike">
                <a:solidFill>
                  <a:schemeClr val="accent1"/>
                </a:solidFill>
                <a:latin typeface="Rockwell"/>
                <a:ea typeface="Rockwell"/>
                <a:cs typeface="Rockwell"/>
                <a:sym typeface="Rockwell"/>
              </a:defRPr>
            </a:lvl8pPr>
            <a:lvl9pPr indent="0" lvl="8" marL="0" marR="0" rtl="0" algn="r">
              <a:spcBef>
                <a:spcPts val="0"/>
              </a:spcBef>
              <a:buNone/>
              <a:defRPr b="0" i="0" sz="2800" u="none" cap="none" strike="noStrike">
                <a:solidFill>
                  <a:schemeClr val="accen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1"/>
          <p:cNvPicPr preferRelativeResize="0"/>
          <p:nvPr/>
        </p:nvPicPr>
        <p:blipFill rotWithShape="1">
          <a:blip r:embed="rId1">
            <a:alphaModFix/>
          </a:blip>
          <a:srcRect b="-1538" l="0" r="0" t="1538"/>
          <a:stretch/>
        </p:blipFill>
        <p:spPr>
          <a:xfrm>
            <a:off x="0" y="6129338"/>
            <a:ext cx="12192000" cy="742950"/>
          </a:xfrm>
          <a:prstGeom prst="rect">
            <a:avLst/>
          </a:prstGeom>
          <a:noFill/>
          <a:ln>
            <a:noFill/>
          </a:ln>
        </p:spPr>
      </p:pic>
      <p:cxnSp>
        <p:nvCxnSpPr>
          <p:cNvPr id="13" name="Google Shape;13;p1"/>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E6E6E6"/>
            </a:gs>
          </a:gsLst>
          <a:path path="circle">
            <a:fillToRect b="50%" l="50%" r="50%" t="50%"/>
          </a:path>
          <a:tileRect/>
        </a:gra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1451579" y="804519"/>
            <a:ext cx="9291215" cy="1049235"/>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accent1"/>
              </a:buClr>
              <a:buSzPts val="3200"/>
              <a:buFont typeface="Rockwell"/>
              <a:buNone/>
              <a:defRPr b="0" i="0" sz="3200" u="none" cap="none" strike="noStrike">
                <a:solidFill>
                  <a:schemeClr val="accent1"/>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Google Shape;88;p13"/>
          <p:cNvSpPr txBox="1"/>
          <p:nvPr>
            <p:ph idx="1" type="body"/>
          </p:nvPr>
        </p:nvSpPr>
        <p:spPr>
          <a:xfrm>
            <a:off x="1451579" y="2015732"/>
            <a:ext cx="9291215" cy="345061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Rockwell"/>
                <a:ea typeface="Rockwell"/>
                <a:cs typeface="Rockwell"/>
                <a:sym typeface="Rockwell"/>
              </a:defRPr>
            </a:lvl9pPr>
          </a:lstStyle>
          <a:p/>
        </p:txBody>
      </p:sp>
      <p:sp>
        <p:nvSpPr>
          <p:cNvPr id="89" name="Google Shape;89;p13"/>
          <p:cNvSpPr txBox="1"/>
          <p:nvPr>
            <p:ph idx="10" type="dt"/>
          </p:nvPr>
        </p:nvSpPr>
        <p:spPr>
          <a:xfrm>
            <a:off x="7242079"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90" name="Google Shape;90;p13"/>
          <p:cNvSpPr txBox="1"/>
          <p:nvPr>
            <p:ph idx="11" type="ftr"/>
          </p:nvPr>
        </p:nvSpPr>
        <p:spPr>
          <a:xfrm>
            <a:off x="1451579" y="329307"/>
            <a:ext cx="5626774"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91" name="Google Shape;91;p1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Rockwell"/>
                <a:ea typeface="Rockwell"/>
                <a:cs typeface="Rockwell"/>
                <a:sym typeface="Rockwell"/>
              </a:defRPr>
            </a:lvl1pPr>
            <a:lvl2pPr indent="0" lvl="1" marL="0" marR="0" rtl="0" algn="r">
              <a:spcBef>
                <a:spcPts val="0"/>
              </a:spcBef>
              <a:buNone/>
              <a:defRPr b="0" i="0" sz="2800" u="none" cap="none" strike="noStrike">
                <a:solidFill>
                  <a:schemeClr val="accent1"/>
                </a:solidFill>
                <a:latin typeface="Rockwell"/>
                <a:ea typeface="Rockwell"/>
                <a:cs typeface="Rockwell"/>
                <a:sym typeface="Rockwell"/>
              </a:defRPr>
            </a:lvl2pPr>
            <a:lvl3pPr indent="0" lvl="2" marL="0" marR="0" rtl="0" algn="r">
              <a:spcBef>
                <a:spcPts val="0"/>
              </a:spcBef>
              <a:buNone/>
              <a:defRPr b="0" i="0" sz="2800" u="none" cap="none" strike="noStrike">
                <a:solidFill>
                  <a:schemeClr val="accent1"/>
                </a:solidFill>
                <a:latin typeface="Rockwell"/>
                <a:ea typeface="Rockwell"/>
                <a:cs typeface="Rockwell"/>
                <a:sym typeface="Rockwell"/>
              </a:defRPr>
            </a:lvl3pPr>
            <a:lvl4pPr indent="0" lvl="3" marL="0" marR="0" rtl="0" algn="r">
              <a:spcBef>
                <a:spcPts val="0"/>
              </a:spcBef>
              <a:buNone/>
              <a:defRPr b="0" i="0" sz="2800" u="none" cap="none" strike="noStrike">
                <a:solidFill>
                  <a:schemeClr val="accent1"/>
                </a:solidFill>
                <a:latin typeface="Rockwell"/>
                <a:ea typeface="Rockwell"/>
                <a:cs typeface="Rockwell"/>
                <a:sym typeface="Rockwell"/>
              </a:defRPr>
            </a:lvl4pPr>
            <a:lvl5pPr indent="0" lvl="4" marL="0" marR="0" rtl="0" algn="r">
              <a:spcBef>
                <a:spcPts val="0"/>
              </a:spcBef>
              <a:buNone/>
              <a:defRPr b="0" i="0" sz="2800" u="none" cap="none" strike="noStrike">
                <a:solidFill>
                  <a:schemeClr val="accent1"/>
                </a:solidFill>
                <a:latin typeface="Rockwell"/>
                <a:ea typeface="Rockwell"/>
                <a:cs typeface="Rockwell"/>
                <a:sym typeface="Rockwell"/>
              </a:defRPr>
            </a:lvl5pPr>
            <a:lvl6pPr indent="0" lvl="5" marL="0" marR="0" rtl="0" algn="r">
              <a:spcBef>
                <a:spcPts val="0"/>
              </a:spcBef>
              <a:buNone/>
              <a:defRPr b="0" i="0" sz="2800" u="none" cap="none" strike="noStrike">
                <a:solidFill>
                  <a:schemeClr val="accent1"/>
                </a:solidFill>
                <a:latin typeface="Rockwell"/>
                <a:ea typeface="Rockwell"/>
                <a:cs typeface="Rockwell"/>
                <a:sym typeface="Rockwell"/>
              </a:defRPr>
            </a:lvl6pPr>
            <a:lvl7pPr indent="0" lvl="6" marL="0" marR="0" rtl="0" algn="r">
              <a:spcBef>
                <a:spcPts val="0"/>
              </a:spcBef>
              <a:buNone/>
              <a:defRPr b="0" i="0" sz="2800" u="none" cap="none" strike="noStrike">
                <a:solidFill>
                  <a:schemeClr val="accent1"/>
                </a:solidFill>
                <a:latin typeface="Rockwell"/>
                <a:ea typeface="Rockwell"/>
                <a:cs typeface="Rockwell"/>
                <a:sym typeface="Rockwell"/>
              </a:defRPr>
            </a:lvl7pPr>
            <a:lvl8pPr indent="0" lvl="7" marL="0" marR="0" rtl="0" algn="r">
              <a:spcBef>
                <a:spcPts val="0"/>
              </a:spcBef>
              <a:buNone/>
              <a:defRPr b="0" i="0" sz="2800" u="none" cap="none" strike="noStrike">
                <a:solidFill>
                  <a:schemeClr val="accent1"/>
                </a:solidFill>
                <a:latin typeface="Rockwell"/>
                <a:ea typeface="Rockwell"/>
                <a:cs typeface="Rockwell"/>
                <a:sym typeface="Rockwell"/>
              </a:defRPr>
            </a:lvl8pPr>
            <a:lvl9pPr indent="0" lvl="8" marL="0" marR="0" rtl="0" algn="r">
              <a:spcBef>
                <a:spcPts val="0"/>
              </a:spcBef>
              <a:buNone/>
              <a:defRPr b="0" i="0" sz="2800" u="none" cap="none" strike="noStrike">
                <a:solidFill>
                  <a:schemeClr val="accen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3"/>
          <p:cNvSpPr/>
          <p:nvPr/>
        </p:nvSpPr>
        <p:spPr>
          <a:xfrm>
            <a:off x="0" y="3622291"/>
            <a:ext cx="12192000" cy="2505984"/>
          </a:xfrm>
          <a:prstGeom prst="rect">
            <a:avLst/>
          </a:prstGeom>
          <a:gradFill>
            <a:gsLst>
              <a:gs pos="0">
                <a:srgbClr val="DFD9D5">
                  <a:alpha val="0"/>
                </a:srgbClr>
              </a:gs>
              <a:gs pos="100000">
                <a:srgbClr val="DFD9D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3"/>
          <p:cNvPicPr preferRelativeResize="0"/>
          <p:nvPr/>
        </p:nvPicPr>
        <p:blipFill rotWithShape="1">
          <a:blip r:embed="rId1">
            <a:alphaModFix/>
          </a:blip>
          <a:srcRect b="-1538" l="0" r="0" t="1538"/>
          <a:stretch/>
        </p:blipFill>
        <p:spPr>
          <a:xfrm>
            <a:off x="0" y="6129338"/>
            <a:ext cx="12192000" cy="742950"/>
          </a:xfrm>
          <a:prstGeom prst="rect">
            <a:avLst/>
          </a:prstGeom>
          <a:noFill/>
          <a:ln>
            <a:noFill/>
          </a:ln>
        </p:spPr>
      </p:pic>
      <p:cxnSp>
        <p:nvCxnSpPr>
          <p:cNvPr id="94" name="Google Shape;94;p13"/>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9.png"/><Relationship Id="rId6" Type="http://schemas.openxmlformats.org/officeDocument/2006/relationships/image" Target="../media/image8.jpg"/><Relationship Id="rId7"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jp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jp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sp>
        <p:nvSpPr>
          <p:cNvPr id="104" name="Google Shape;104;p15"/>
          <p:cNvSpPr/>
          <p:nvPr/>
        </p:nvSpPr>
        <p:spPr>
          <a:xfrm>
            <a:off x="2" y="0"/>
            <a:ext cx="12191696"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105" name="Google Shape;105;p15"/>
          <p:cNvPicPr preferRelativeResize="0"/>
          <p:nvPr/>
        </p:nvPicPr>
        <p:blipFill rotWithShape="1">
          <a:blip r:embed="rId3">
            <a:alphaModFix amt="50000"/>
          </a:blip>
          <a:srcRect b="783" l="0" r="-1" t="17692"/>
          <a:stretch/>
        </p:blipFill>
        <p:spPr>
          <a:xfrm>
            <a:off x="20" y="10"/>
            <a:ext cx="12191675" cy="6857990"/>
          </a:xfrm>
          <a:prstGeom prst="rect">
            <a:avLst/>
          </a:prstGeom>
          <a:noFill/>
          <a:ln>
            <a:noFill/>
          </a:ln>
        </p:spPr>
      </p:pic>
      <p:sp>
        <p:nvSpPr>
          <p:cNvPr id="106" name="Google Shape;106;p15"/>
          <p:cNvSpPr txBox="1"/>
          <p:nvPr>
            <p:ph type="ctrTitle"/>
          </p:nvPr>
        </p:nvSpPr>
        <p:spPr>
          <a:xfrm>
            <a:off x="4976636" y="992221"/>
            <a:ext cx="6247308" cy="4873558"/>
          </a:xfrm>
          <a:prstGeom prst="rect">
            <a:avLst/>
          </a:prstGeom>
          <a:noFill/>
          <a:ln>
            <a:noFill/>
          </a:ln>
        </p:spPr>
        <p:txBody>
          <a:bodyPr anchorCtr="0" anchor="ctr" bIns="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Rockwell"/>
              <a:buNone/>
            </a:pPr>
            <a:r>
              <a:rPr lang="en-US" sz="4800">
                <a:solidFill>
                  <a:schemeClr val="lt1"/>
                </a:solidFill>
              </a:rPr>
              <a:t>ASENKRON  MOTORLAR</a:t>
            </a:r>
            <a:endParaRPr/>
          </a:p>
        </p:txBody>
      </p:sp>
      <p:cxnSp>
        <p:nvCxnSpPr>
          <p:cNvPr id="107" name="Google Shape;107;p15"/>
          <p:cNvCxnSpPr/>
          <p:nvPr/>
        </p:nvCxnSpPr>
        <p:spPr>
          <a:xfrm>
            <a:off x="4654296" y="1600200"/>
            <a:ext cx="0" cy="3657600"/>
          </a:xfrm>
          <a:prstGeom prst="straightConnector1">
            <a:avLst/>
          </a:prstGeom>
          <a:noFill/>
          <a:ln cap="flat" cmpd="sng" w="31750">
            <a:solidFill>
              <a:schemeClr val="lt1">
                <a:alpha val="80000"/>
              </a:schemeClr>
            </a:solidFill>
            <a:prstDash val="solid"/>
            <a:round/>
            <a:headEnd len="sm" w="sm" type="none"/>
            <a:tailEnd len="sm" w="sm" type="none"/>
          </a:ln>
        </p:spPr>
      </p:cxnSp>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198" name="Shape 198"/>
        <p:cNvGrpSpPr/>
        <p:nvPr/>
      </p:nvGrpSpPr>
      <p:grpSpPr>
        <a:xfrm>
          <a:off x="0" y="0"/>
          <a:ext cx="0" cy="0"/>
          <a:chOff x="0" y="0"/>
          <a:chExt cx="0" cy="0"/>
        </a:xfrm>
      </p:grpSpPr>
      <p:sp>
        <p:nvSpPr>
          <p:cNvPr id="199" name="Google Shape;199;p24"/>
          <p:cNvSpPr txBox="1"/>
          <p:nvPr>
            <p:ph type="title"/>
          </p:nvPr>
        </p:nvSpPr>
        <p:spPr>
          <a:xfrm>
            <a:off x="8343899" y="482171"/>
            <a:ext cx="3686175" cy="523282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2800"/>
              <a:buFont typeface="Rockwell"/>
              <a:buNone/>
            </a:pPr>
            <a:r>
              <a:rPr b="1" lang="en-US" sz="2800"/>
              <a:t>SINCAP KAFESLI (KISA DEVRE ÇUBUKLU)</a:t>
            </a:r>
            <a:br>
              <a:rPr b="1" lang="en-US" sz="2800"/>
            </a:br>
            <a:r>
              <a:rPr b="1" lang="en-US" sz="2800"/>
              <a:t> ROTOR </a:t>
            </a:r>
            <a:br>
              <a:rPr lang="en-US" sz="2000"/>
            </a:br>
            <a:br>
              <a:rPr lang="en-US" sz="2000"/>
            </a:br>
            <a:r>
              <a:rPr lang="en-US" sz="2000"/>
              <a:t>ROTORUN DIŞ YÜZEYINE AÇILMIŞ OLUKLARA ALÜMINYUM VEYA BAKIR ÇUBUKLAR YERLEŞTIRILEREK ÇUBUKLARIN HER IKI TARAFI KISA DEVRE EDILIR. AYRICA SOĞUTUCU GÖREVI IÇIN HER IKI TARAFA KANATÇIKLAR KONMUŞTUR.</a:t>
            </a:r>
            <a:endParaRPr/>
          </a:p>
        </p:txBody>
      </p:sp>
      <p:grpSp>
        <p:nvGrpSpPr>
          <p:cNvPr id="200" name="Google Shape;200;p24"/>
          <p:cNvGrpSpPr/>
          <p:nvPr/>
        </p:nvGrpSpPr>
        <p:grpSpPr>
          <a:xfrm>
            <a:off x="632237" y="482171"/>
            <a:ext cx="7560115" cy="5149101"/>
            <a:chOff x="632237" y="482171"/>
            <a:chExt cx="7560115" cy="5149101"/>
          </a:xfrm>
        </p:grpSpPr>
        <p:sp>
          <p:nvSpPr>
            <p:cNvPr id="201" name="Google Shape;201;p24"/>
            <p:cNvSpPr/>
            <p:nvPr/>
          </p:nvSpPr>
          <p:spPr>
            <a:xfrm>
              <a:off x="632237" y="482171"/>
              <a:ext cx="7560115" cy="5149101"/>
            </a:xfrm>
            <a:prstGeom prst="rect">
              <a:avLst/>
            </a:prstGeom>
            <a:blipFill rotWithShape="1">
              <a:blip r:embed="rId3">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02" name="Google Shape;202;p24"/>
            <p:cNvSpPr/>
            <p:nvPr/>
          </p:nvSpPr>
          <p:spPr>
            <a:xfrm>
              <a:off x="945296" y="812507"/>
              <a:ext cx="6928279" cy="4466452"/>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pic>
        <p:nvPicPr>
          <p:cNvPr id="203" name="Google Shape;203;p24"/>
          <p:cNvPicPr preferRelativeResize="0"/>
          <p:nvPr/>
        </p:nvPicPr>
        <p:blipFill rotWithShape="1">
          <a:blip r:embed="rId4">
            <a:alphaModFix/>
          </a:blip>
          <a:srcRect b="0" l="0" r="0" t="0"/>
          <a:stretch/>
        </p:blipFill>
        <p:spPr>
          <a:xfrm>
            <a:off x="1271222" y="1353043"/>
            <a:ext cx="6282919" cy="3392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207" name="Shape 207"/>
        <p:cNvGrpSpPr/>
        <p:nvPr/>
      </p:nvGrpSpPr>
      <p:grpSpPr>
        <a:xfrm>
          <a:off x="0" y="0"/>
          <a:ext cx="0" cy="0"/>
          <a:chOff x="0" y="0"/>
          <a:chExt cx="0" cy="0"/>
        </a:xfrm>
      </p:grpSpPr>
      <p:sp>
        <p:nvSpPr>
          <p:cNvPr id="208" name="Google Shape;208;p25"/>
          <p:cNvSpPr txBox="1"/>
          <p:nvPr>
            <p:ph type="title"/>
          </p:nvPr>
        </p:nvSpPr>
        <p:spPr>
          <a:xfrm>
            <a:off x="114301" y="482171"/>
            <a:ext cx="3781424" cy="527092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2800"/>
              <a:buFont typeface="Rockwell"/>
              <a:buNone/>
            </a:pPr>
            <a:r>
              <a:rPr b="1" lang="en-US" sz="2800"/>
              <a:t>SARGILI (BILEZIKLI) ROTOR</a:t>
            </a:r>
            <a:br>
              <a:rPr lang="en-US" sz="2000"/>
            </a:br>
            <a:br>
              <a:rPr lang="en-US" sz="2000"/>
            </a:br>
            <a:r>
              <a:rPr lang="en-US" sz="2000"/>
              <a:t> ROTOR DIŞ YÜZEYINE AÇILAN OLUKLARA 1200 FAZ FARKLI ÜÇ FAZLI ALTERNATIF AKIM SARGISI YERLEŞTIRILEN ROTORLARDIR. SARGI UÇLARI, YILDIZ VE ÜÇGEN BAĞLANDIKTAN SONRA ÜÇ UÇ ROTOR MILI ÜZERINDE BULUNAN MILDEN YALITILMIŞ ÜÇ ADET PIRINÇ BRONZDAN YAPILMIŞ BILEZIKLERE BAĞLANIR. SARGILARA AKIM, BU BILEZIKLERE BASAN FIRÇALAR ILE SAĞLANIR</a:t>
            </a:r>
            <a:endParaRPr/>
          </a:p>
        </p:txBody>
      </p:sp>
      <p:grpSp>
        <p:nvGrpSpPr>
          <p:cNvPr id="209" name="Google Shape;209;p25"/>
          <p:cNvGrpSpPr/>
          <p:nvPr/>
        </p:nvGrpSpPr>
        <p:grpSpPr>
          <a:xfrm>
            <a:off x="3979389" y="482171"/>
            <a:ext cx="7560115" cy="5149101"/>
            <a:chOff x="3979389" y="482171"/>
            <a:chExt cx="7560115" cy="5149101"/>
          </a:xfrm>
        </p:grpSpPr>
        <p:sp>
          <p:nvSpPr>
            <p:cNvPr id="210" name="Google Shape;210;p25"/>
            <p:cNvSpPr/>
            <p:nvPr/>
          </p:nvSpPr>
          <p:spPr>
            <a:xfrm>
              <a:off x="3979389" y="482171"/>
              <a:ext cx="7560115" cy="5149101"/>
            </a:xfrm>
            <a:prstGeom prst="rect">
              <a:avLst/>
            </a:prstGeom>
            <a:blipFill rotWithShape="1">
              <a:blip r:embed="rId3">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11" name="Google Shape;211;p25"/>
            <p:cNvSpPr/>
            <p:nvPr/>
          </p:nvSpPr>
          <p:spPr>
            <a:xfrm>
              <a:off x="4292448" y="812507"/>
              <a:ext cx="6928279" cy="4466452"/>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pic>
        <p:nvPicPr>
          <p:cNvPr id="212" name="Google Shape;212;p25"/>
          <p:cNvPicPr preferRelativeResize="0"/>
          <p:nvPr/>
        </p:nvPicPr>
        <p:blipFill rotWithShape="1">
          <a:blip r:embed="rId4">
            <a:alphaModFix/>
          </a:blip>
          <a:srcRect b="0" l="0" r="0" t="0"/>
          <a:stretch/>
        </p:blipFill>
        <p:spPr>
          <a:xfrm>
            <a:off x="4387698" y="1141014"/>
            <a:ext cx="6709132" cy="3773886"/>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216" name="Shape 216"/>
        <p:cNvGrpSpPr/>
        <p:nvPr/>
      </p:nvGrpSpPr>
      <p:grpSpPr>
        <a:xfrm>
          <a:off x="0" y="0"/>
          <a:ext cx="0" cy="0"/>
          <a:chOff x="0" y="0"/>
          <a:chExt cx="0" cy="0"/>
        </a:xfrm>
      </p:grpSpPr>
      <p:sp>
        <p:nvSpPr>
          <p:cNvPr id="217" name="Google Shape;217;p26"/>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218" name="Google Shape;218;p26"/>
          <p:cNvPicPr preferRelativeResize="0"/>
          <p:nvPr/>
        </p:nvPicPr>
        <p:blipFill rotWithShape="1">
          <a:blip r:embed="rId3">
            <a:alphaModFix amt="20000"/>
          </a:blip>
          <a:srcRect b="0" l="2" r="0" t="0"/>
          <a:stretch/>
        </p:blipFill>
        <p:spPr>
          <a:xfrm>
            <a:off x="305" y="10"/>
            <a:ext cx="12191696" cy="6857990"/>
          </a:xfrm>
          <a:prstGeom prst="rect">
            <a:avLst/>
          </a:prstGeom>
          <a:noFill/>
          <a:ln>
            <a:noFill/>
          </a:ln>
        </p:spPr>
      </p:pic>
      <p:sp>
        <p:nvSpPr>
          <p:cNvPr id="219" name="Google Shape;219;p26"/>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20" name="Google Shape;220;p26"/>
          <p:cNvSpPr txBox="1"/>
          <p:nvPr>
            <p:ph type="title"/>
          </p:nvPr>
        </p:nvSpPr>
        <p:spPr>
          <a:xfrm>
            <a:off x="1776728" y="1553634"/>
            <a:ext cx="8654522" cy="3170464"/>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2400"/>
              <a:buFont typeface="Rockwell"/>
              <a:buNone/>
            </a:pPr>
            <a:r>
              <a:rPr b="1" lang="en-US" sz="2400"/>
              <a:t>GÖVDE</a:t>
            </a:r>
            <a:br>
              <a:rPr b="1" lang="en-US" sz="2400"/>
            </a:br>
            <a:br>
              <a:rPr b="1" lang="en-US" sz="2400"/>
            </a:br>
            <a:r>
              <a:rPr lang="en-US" sz="2400"/>
              <a:t> GENELLIKLE ALÜMINYUM VEYA PIK DÖKÜMDEN YAPILAN IÇINDE STATOR VE ROTORU BULUNDURAN ASENKRON MOTORUN EN DIŞ KISMIDIR. EN DIŞ YÜZEYINDE MOTORUN SOĞUTULMASI IÇIN YAPILAN BIRBIRINE PARALEL SOĞUTMA KANALLARI VARDIR.</a:t>
            </a:r>
            <a:br>
              <a:rPr lang="en-US" sz="2400"/>
            </a:br>
            <a:endParaRPr sz="2400"/>
          </a:p>
        </p:txBody>
      </p:sp>
      <p:pic>
        <p:nvPicPr>
          <p:cNvPr id="221" name="Google Shape;221;p26"/>
          <p:cNvPicPr preferRelativeResize="0"/>
          <p:nvPr/>
        </p:nvPicPr>
        <p:blipFill rotWithShape="1">
          <a:blip r:embed="rId4">
            <a:alphaModFix/>
          </a:blip>
          <a:srcRect b="-1538" l="0" r="0" t="1538"/>
          <a:stretch/>
        </p:blipFill>
        <p:spPr>
          <a:xfrm>
            <a:off x="0" y="6129338"/>
            <a:ext cx="12192000" cy="742950"/>
          </a:xfrm>
          <a:prstGeom prst="rect">
            <a:avLst/>
          </a:prstGeom>
          <a:noFill/>
          <a:ln>
            <a:noFill/>
          </a:ln>
        </p:spPr>
      </p:pic>
      <p:cxnSp>
        <p:nvCxnSpPr>
          <p:cNvPr id="222" name="Google Shape;222;p26"/>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Ovr>
    <a:masterClrMapping/>
  </p:clrMapOvr>
  <mc:AlternateContent>
    <mc:Choice Requires="p14">
      <p:transition spd="slow" p14:dur="16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226" name="Shape 226"/>
        <p:cNvGrpSpPr/>
        <p:nvPr/>
      </p:nvGrpSpPr>
      <p:grpSpPr>
        <a:xfrm>
          <a:off x="0" y="0"/>
          <a:ext cx="0" cy="0"/>
          <a:chOff x="0" y="0"/>
          <a:chExt cx="0" cy="0"/>
        </a:xfrm>
      </p:grpSpPr>
      <p:sp>
        <p:nvSpPr>
          <p:cNvPr id="227" name="Google Shape;227;p27"/>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228" name="Google Shape;228;p27"/>
          <p:cNvPicPr preferRelativeResize="0"/>
          <p:nvPr/>
        </p:nvPicPr>
        <p:blipFill rotWithShape="1">
          <a:blip r:embed="rId3">
            <a:alphaModFix amt="20000"/>
          </a:blip>
          <a:srcRect b="0" l="10308" r="32804" t="0"/>
          <a:stretch/>
        </p:blipFill>
        <p:spPr>
          <a:xfrm>
            <a:off x="305" y="10"/>
            <a:ext cx="12191695" cy="6857990"/>
          </a:xfrm>
          <a:prstGeom prst="rect">
            <a:avLst/>
          </a:prstGeom>
          <a:noFill/>
          <a:ln>
            <a:noFill/>
          </a:ln>
        </p:spPr>
      </p:pic>
      <p:sp>
        <p:nvSpPr>
          <p:cNvPr id="229" name="Google Shape;229;p27"/>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30" name="Google Shape;230;p27"/>
          <p:cNvSpPr txBox="1"/>
          <p:nvPr>
            <p:ph type="title"/>
          </p:nvPr>
        </p:nvSpPr>
        <p:spPr>
          <a:xfrm>
            <a:off x="1776728" y="1553634"/>
            <a:ext cx="8654522" cy="3170464"/>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2800"/>
              <a:buFont typeface="Rockwell"/>
              <a:buNone/>
            </a:pPr>
            <a:r>
              <a:rPr b="1" lang="en-US" sz="2800"/>
              <a:t>KAPAKLAR</a:t>
            </a:r>
            <a:br>
              <a:rPr b="1" lang="en-US" sz="2800"/>
            </a:br>
            <a:br>
              <a:rPr b="1" lang="en-US" sz="2800"/>
            </a:br>
            <a:r>
              <a:rPr lang="en-US" sz="2800"/>
              <a:t>GÖVDEYE TAKILAN KAPAKLAR ALÜMINYUM VE PIK DÖKÜMÜN PRESLENMESINDEN OLUŞMAKTADIR. MOTORU DIŞ ETKILERDEN KORUMAK IÇIN KULLANILMAKTADIR. KAPAKLAR ROTORU TAŞIYAN KISIMLARDIR.</a:t>
            </a:r>
            <a:br>
              <a:rPr lang="en-US" sz="2800"/>
            </a:br>
            <a:endParaRPr sz="2800"/>
          </a:p>
        </p:txBody>
      </p:sp>
      <p:pic>
        <p:nvPicPr>
          <p:cNvPr id="231" name="Google Shape;231;p27"/>
          <p:cNvPicPr preferRelativeResize="0"/>
          <p:nvPr/>
        </p:nvPicPr>
        <p:blipFill rotWithShape="1">
          <a:blip r:embed="rId4">
            <a:alphaModFix/>
          </a:blip>
          <a:srcRect b="-1538" l="0" r="0" t="1538"/>
          <a:stretch/>
        </p:blipFill>
        <p:spPr>
          <a:xfrm>
            <a:off x="0" y="6129338"/>
            <a:ext cx="12192000" cy="742950"/>
          </a:xfrm>
          <a:prstGeom prst="rect">
            <a:avLst/>
          </a:prstGeom>
          <a:noFill/>
          <a:ln>
            <a:noFill/>
          </a:ln>
        </p:spPr>
      </p:pic>
      <p:cxnSp>
        <p:nvCxnSpPr>
          <p:cNvPr id="232" name="Google Shape;232;p27"/>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Ovr>
    <a:masterClrMapping/>
  </p:clrMapOvr>
  <mc:AlternateContent>
    <mc:Choice Requires="p14">
      <p:transition spd="slow" p14:dur="20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236" name="Shape 236"/>
        <p:cNvGrpSpPr/>
        <p:nvPr/>
      </p:nvGrpSpPr>
      <p:grpSpPr>
        <a:xfrm>
          <a:off x="0" y="0"/>
          <a:ext cx="0" cy="0"/>
          <a:chOff x="0" y="0"/>
          <a:chExt cx="0" cy="0"/>
        </a:xfrm>
      </p:grpSpPr>
      <p:sp>
        <p:nvSpPr>
          <p:cNvPr id="237" name="Google Shape;237;p28"/>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28"/>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239" name="Google Shape;239;p28"/>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240" name="Google Shape;240;p28"/>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241" name="Google Shape;241;p28"/>
          <p:cNvPicPr preferRelativeResize="0"/>
          <p:nvPr/>
        </p:nvPicPr>
        <p:blipFill rotWithShape="1">
          <a:blip r:embed="rId4">
            <a:alphaModFix amt="20000"/>
          </a:blip>
          <a:srcRect b="-1" l="3113" r="3110" t="0"/>
          <a:stretch/>
        </p:blipFill>
        <p:spPr>
          <a:xfrm>
            <a:off x="305" y="-14288"/>
            <a:ext cx="12191694" cy="6857990"/>
          </a:xfrm>
          <a:prstGeom prst="rect">
            <a:avLst/>
          </a:prstGeom>
          <a:noFill/>
          <a:ln>
            <a:noFill/>
          </a:ln>
        </p:spPr>
      </p:pic>
      <p:sp>
        <p:nvSpPr>
          <p:cNvPr id="242" name="Google Shape;242;p28"/>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43" name="Google Shape;243;p28"/>
          <p:cNvSpPr txBox="1"/>
          <p:nvPr>
            <p:ph type="title"/>
          </p:nvPr>
        </p:nvSpPr>
        <p:spPr>
          <a:xfrm>
            <a:off x="1774423" y="802298"/>
            <a:ext cx="8637073" cy="2920713"/>
          </a:xfrm>
          <a:prstGeom prst="rect">
            <a:avLst/>
          </a:prstGeom>
          <a:noFill/>
          <a:ln>
            <a:noFill/>
          </a:ln>
        </p:spPr>
        <p:txBody>
          <a:bodyPr anchorCtr="0" anchor="b" bIns="0" lIns="91425" spcFirstLastPara="1" rIns="91425" wrap="square" tIns="45700">
            <a:noAutofit/>
          </a:bodyPr>
          <a:lstStyle/>
          <a:p>
            <a:pPr indent="0" lvl="0" marL="0" rtl="0" algn="ctr">
              <a:lnSpc>
                <a:spcPct val="90000"/>
              </a:lnSpc>
              <a:spcBef>
                <a:spcPts val="0"/>
              </a:spcBef>
              <a:spcAft>
                <a:spcPts val="0"/>
              </a:spcAft>
              <a:buClr>
                <a:schemeClr val="accent1"/>
              </a:buClr>
              <a:buSzPts val="2520"/>
              <a:buFont typeface="Rockwell"/>
              <a:buNone/>
            </a:pPr>
            <a:r>
              <a:rPr b="1" lang="en-US" sz="2520"/>
              <a:t>YATAK VE RULMANLAR</a:t>
            </a:r>
            <a:br>
              <a:rPr lang="en-US" sz="2340"/>
            </a:br>
            <a:br>
              <a:rPr lang="en-US" sz="2340"/>
            </a:br>
            <a:r>
              <a:rPr lang="en-US" sz="2340"/>
              <a:t> ROTORUN KOLAYCA DÖNMESINI SAĞLAYAN MEKANIK YAPILI PARÇALARDIR. KÜÇÜK GÜÇLÜ MOTORLARDA PIRINÇ VB. MADENLER KULLANILARAK YAPILMIŞ BILEZIK BIÇIMLI, YAĞLANMIŞ YATAKLAR (BURÇ) KULLANILIR. BÜYÜK GÜÇLÜ MOTOR YATAKLARI ISE RULMAN KULLANILIR.</a:t>
            </a:r>
            <a:endParaRPr/>
          </a:p>
        </p:txBody>
      </p:sp>
      <p:pic>
        <p:nvPicPr>
          <p:cNvPr id="244" name="Google Shape;244;p28"/>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245" name="Google Shape;245;p28"/>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Ovr>
    <a:masterClrMapping/>
  </p:clrMapOvr>
  <mc:AlternateContent>
    <mc:Choice Requires="p14">
      <p:transition spd="slow" p14:dur="2000">
        <p14:prism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249" name="Shape 249"/>
        <p:cNvGrpSpPr/>
        <p:nvPr/>
      </p:nvGrpSpPr>
      <p:grpSpPr>
        <a:xfrm>
          <a:off x="0" y="0"/>
          <a:ext cx="0" cy="0"/>
          <a:chOff x="0" y="0"/>
          <a:chExt cx="0" cy="0"/>
        </a:xfrm>
      </p:grpSpPr>
      <p:sp>
        <p:nvSpPr>
          <p:cNvPr id="250" name="Google Shape;250;p29"/>
          <p:cNvSpPr txBox="1"/>
          <p:nvPr>
            <p:ph type="title"/>
          </p:nvPr>
        </p:nvSpPr>
        <p:spPr>
          <a:xfrm>
            <a:off x="1451580" y="1474970"/>
            <a:ext cx="5533666" cy="315274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2790"/>
              <a:buFont typeface="Rockwell"/>
              <a:buNone/>
            </a:pPr>
            <a:r>
              <a:rPr b="1" lang="en-US" sz="2790"/>
              <a:t>SOĞUTMA  PERVANESI</a:t>
            </a:r>
            <a:br>
              <a:rPr b="1" lang="en-US" sz="1620"/>
            </a:br>
            <a:br>
              <a:rPr b="1" lang="en-US" sz="1800"/>
            </a:br>
            <a:r>
              <a:rPr lang="en-US" sz="1800"/>
              <a:t> ASENKRON MOTORUN SOĞUTULMASI AMACIYLA KULLANILIR. YÜKSEK NITELIKLI PLASTIK MALZEMEDEN IMAL EDILMIŞTIR. AÇIK TIP MOTORLARDA IÇ KISMA MOTORUN MILI ÜZERINE PERVANE TAKILIR. KAPALI TIP MOTORLARIN SOĞUTULMASI IÇIN ROTORUN DIŞ KISMINA PERVANE TAKILIR VE ÜZERINE BIR KAPAKLA KAPATILIR.</a:t>
            </a:r>
            <a:br>
              <a:rPr lang="en-US" sz="1800"/>
            </a:br>
            <a:endParaRPr sz="1800"/>
          </a:p>
        </p:txBody>
      </p:sp>
      <p:grpSp>
        <p:nvGrpSpPr>
          <p:cNvPr id="251" name="Google Shape;251;p29"/>
          <p:cNvGrpSpPr/>
          <p:nvPr/>
        </p:nvGrpSpPr>
        <p:grpSpPr>
          <a:xfrm>
            <a:off x="7477388" y="482171"/>
            <a:ext cx="4074533" cy="5149101"/>
            <a:chOff x="7477388" y="482171"/>
            <a:chExt cx="4074533" cy="5149101"/>
          </a:xfrm>
        </p:grpSpPr>
        <p:sp>
          <p:nvSpPr>
            <p:cNvPr id="252" name="Google Shape;252;p29"/>
            <p:cNvSpPr/>
            <p:nvPr/>
          </p:nvSpPr>
          <p:spPr>
            <a:xfrm>
              <a:off x="7477388" y="482171"/>
              <a:ext cx="4074533" cy="5149101"/>
            </a:xfrm>
            <a:prstGeom prst="rect">
              <a:avLst/>
            </a:prstGeom>
            <a:blipFill rotWithShape="1">
              <a:blip r:embed="rId3">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53" name="Google Shape;253;p29"/>
            <p:cNvSpPr/>
            <p:nvPr/>
          </p:nvSpPr>
          <p:spPr>
            <a:xfrm>
              <a:off x="7790447" y="812507"/>
              <a:ext cx="3450289" cy="4466452"/>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pic>
        <p:nvPicPr>
          <p:cNvPr id="254" name="Google Shape;254;p29"/>
          <p:cNvPicPr preferRelativeResize="0"/>
          <p:nvPr/>
        </p:nvPicPr>
        <p:blipFill rotWithShape="1">
          <a:blip r:embed="rId4">
            <a:alphaModFix/>
          </a:blip>
          <a:srcRect b="-2" l="12890" r="14708" t="0"/>
          <a:stretch/>
        </p:blipFill>
        <p:spPr>
          <a:xfrm>
            <a:off x="8116373" y="1116345"/>
            <a:ext cx="2799103" cy="3866172"/>
          </a:xfrm>
          <a:prstGeom prst="rect">
            <a:avLst/>
          </a:prstGeom>
          <a:noFill/>
          <a:ln>
            <a:noFill/>
          </a:ln>
        </p:spPr>
      </p:pic>
    </p:spTree>
  </p:cSld>
  <p:clrMapOvr>
    <a:masterClrMapping/>
  </p:clrMapOvr>
  <mc:AlternateContent>
    <mc:Choice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258" name="Shape 258"/>
        <p:cNvGrpSpPr/>
        <p:nvPr/>
      </p:nvGrpSpPr>
      <p:grpSpPr>
        <a:xfrm>
          <a:off x="0" y="0"/>
          <a:ext cx="0" cy="0"/>
          <a:chOff x="0" y="0"/>
          <a:chExt cx="0" cy="0"/>
        </a:xfrm>
      </p:grpSpPr>
      <p:sp>
        <p:nvSpPr>
          <p:cNvPr id="259" name="Google Shape;259;p30"/>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0"/>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261" name="Google Shape;261;p30"/>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262" name="Google Shape;262;p30"/>
          <p:cNvSpPr txBox="1"/>
          <p:nvPr>
            <p:ph type="title"/>
          </p:nvPr>
        </p:nvSpPr>
        <p:spPr>
          <a:xfrm>
            <a:off x="502974" y="3235709"/>
            <a:ext cx="2823919" cy="1959037"/>
          </a:xfrm>
          <a:prstGeom prst="rect">
            <a:avLst/>
          </a:prstGeom>
          <a:noFill/>
          <a:ln>
            <a:noFill/>
          </a:ln>
        </p:spPr>
        <p:txBody>
          <a:bodyPr anchorCtr="0" anchor="b" bIns="0" lIns="91425" spcFirstLastPara="1" rIns="91425" wrap="square" tIns="45700">
            <a:noAutofit/>
          </a:bodyPr>
          <a:lstStyle/>
          <a:p>
            <a:pPr indent="0" lvl="0" marL="0" rtl="0" algn="ctr">
              <a:lnSpc>
                <a:spcPct val="90000"/>
              </a:lnSpc>
              <a:spcBef>
                <a:spcPts val="0"/>
              </a:spcBef>
              <a:spcAft>
                <a:spcPts val="0"/>
              </a:spcAft>
              <a:buClr>
                <a:schemeClr val="accent1"/>
              </a:buClr>
              <a:buSzPts val="2790"/>
              <a:buFont typeface="Rockwell"/>
              <a:buNone/>
            </a:pPr>
            <a:r>
              <a:rPr b="1" lang="en-US" sz="2790"/>
              <a:t>KLEMENS TABLOSU</a:t>
            </a:r>
            <a:br>
              <a:rPr lang="en-US" sz="1080"/>
            </a:br>
            <a:br>
              <a:rPr lang="en-US" sz="1080"/>
            </a:br>
            <a:r>
              <a:rPr lang="en-US" sz="1080"/>
              <a:t> </a:t>
            </a:r>
            <a:r>
              <a:rPr lang="en-US" sz="1979"/>
              <a:t>STATORA YERLEŞTIRILEN SARGILARIN BAĞLANTI UÇLARI, KLEMENS TABLOSUNA ÇIKARILIR. ÜÇ FAZLI MOTORLARIN KLEMENS ALTI ADET BAĞLANTI NOKTASI VARDIR. GIRIŞ UÇLARI U-V-W, ÇIKIŞ UÇLARI X-Y-Z’DIR.</a:t>
            </a:r>
            <a:endParaRPr/>
          </a:p>
        </p:txBody>
      </p:sp>
      <p:grpSp>
        <p:nvGrpSpPr>
          <p:cNvPr id="263" name="Google Shape;263;p30"/>
          <p:cNvGrpSpPr/>
          <p:nvPr/>
        </p:nvGrpSpPr>
        <p:grpSpPr>
          <a:xfrm>
            <a:off x="3979389" y="482171"/>
            <a:ext cx="7560115" cy="5149101"/>
            <a:chOff x="3979389" y="482171"/>
            <a:chExt cx="7560115" cy="5149101"/>
          </a:xfrm>
        </p:grpSpPr>
        <p:sp>
          <p:nvSpPr>
            <p:cNvPr id="264" name="Google Shape;264;p30"/>
            <p:cNvSpPr/>
            <p:nvPr/>
          </p:nvSpPr>
          <p:spPr>
            <a:xfrm>
              <a:off x="3979389" y="482171"/>
              <a:ext cx="7560115" cy="5149101"/>
            </a:xfrm>
            <a:prstGeom prst="rect">
              <a:avLst/>
            </a:prstGeom>
            <a:blipFill rotWithShape="1">
              <a:blip r:embed="rId4">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65" name="Google Shape;265;p30"/>
            <p:cNvSpPr/>
            <p:nvPr/>
          </p:nvSpPr>
          <p:spPr>
            <a:xfrm>
              <a:off x="4292448" y="812507"/>
              <a:ext cx="6928279" cy="4466452"/>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sp>
        <p:nvSpPr>
          <p:cNvPr id="266" name="Google Shape;266;p30"/>
          <p:cNvSpPr/>
          <p:nvPr/>
        </p:nvSpPr>
        <p:spPr>
          <a:xfrm>
            <a:off x="4472130" y="977099"/>
            <a:ext cx="6597725" cy="4136205"/>
          </a:xfrm>
          <a:prstGeom prst="rect">
            <a:avLst/>
          </a:prstGeom>
          <a:solidFill>
            <a:srgbClr val="FFFFFE"/>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267" name="Google Shape;267;p30"/>
          <p:cNvPicPr preferRelativeResize="0"/>
          <p:nvPr/>
        </p:nvPicPr>
        <p:blipFill rotWithShape="1">
          <a:blip r:embed="rId5">
            <a:alphaModFix/>
          </a:blip>
          <a:srcRect b="0" l="0" r="0" t="0"/>
          <a:stretch/>
        </p:blipFill>
        <p:spPr>
          <a:xfrm>
            <a:off x="4628931" y="2088860"/>
            <a:ext cx="3059596" cy="1921141"/>
          </a:xfrm>
          <a:prstGeom prst="rect">
            <a:avLst/>
          </a:prstGeom>
          <a:noFill/>
          <a:ln>
            <a:noFill/>
          </a:ln>
        </p:spPr>
      </p:pic>
      <p:pic>
        <p:nvPicPr>
          <p:cNvPr id="268" name="Google Shape;268;p30"/>
          <p:cNvPicPr preferRelativeResize="0"/>
          <p:nvPr/>
        </p:nvPicPr>
        <p:blipFill rotWithShape="1">
          <a:blip r:embed="rId6">
            <a:alphaModFix/>
          </a:blip>
          <a:srcRect b="0" l="0" r="0" t="0"/>
          <a:stretch/>
        </p:blipFill>
        <p:spPr>
          <a:xfrm>
            <a:off x="7847626" y="1445119"/>
            <a:ext cx="3059596" cy="1193242"/>
          </a:xfrm>
          <a:prstGeom prst="rect">
            <a:avLst/>
          </a:prstGeom>
          <a:noFill/>
          <a:ln>
            <a:noFill/>
          </a:ln>
        </p:spPr>
      </p:pic>
      <p:pic>
        <p:nvPicPr>
          <p:cNvPr id="269" name="Google Shape;269;p30"/>
          <p:cNvPicPr preferRelativeResize="0"/>
          <p:nvPr/>
        </p:nvPicPr>
        <p:blipFill rotWithShape="1">
          <a:blip r:embed="rId7">
            <a:alphaModFix/>
          </a:blip>
          <a:srcRect b="0" l="0" r="0" t="0"/>
          <a:stretch/>
        </p:blipFill>
        <p:spPr>
          <a:xfrm>
            <a:off x="7847627" y="3395484"/>
            <a:ext cx="3059595" cy="1323274"/>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273" name="Shape 273"/>
        <p:cNvGrpSpPr/>
        <p:nvPr/>
      </p:nvGrpSpPr>
      <p:grpSpPr>
        <a:xfrm>
          <a:off x="0" y="0"/>
          <a:ext cx="0" cy="0"/>
          <a:chOff x="0" y="0"/>
          <a:chExt cx="0" cy="0"/>
        </a:xfrm>
      </p:grpSpPr>
      <p:sp>
        <p:nvSpPr>
          <p:cNvPr id="274" name="Google Shape;274;p31"/>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31"/>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276" name="Google Shape;276;p31"/>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277" name="Google Shape;277;p31"/>
          <p:cNvSpPr txBox="1"/>
          <p:nvPr>
            <p:ph type="title"/>
          </p:nvPr>
        </p:nvSpPr>
        <p:spPr>
          <a:xfrm>
            <a:off x="1774494" y="844517"/>
            <a:ext cx="8643011" cy="551528"/>
          </a:xfrm>
          <a:prstGeom prst="rect">
            <a:avLst/>
          </a:prstGeom>
          <a:noFill/>
          <a:ln>
            <a:noFill/>
          </a:ln>
        </p:spPr>
        <p:txBody>
          <a:bodyPr anchorCtr="0" anchor="b" bIns="0" lIns="91425" spcFirstLastPara="1" rIns="91425" wrap="square" tIns="45700">
            <a:noAutofit/>
          </a:bodyPr>
          <a:lstStyle/>
          <a:p>
            <a:pPr indent="0" lvl="0" marL="0" rtl="0" algn="ctr">
              <a:lnSpc>
                <a:spcPct val="90000"/>
              </a:lnSpc>
              <a:spcBef>
                <a:spcPts val="0"/>
              </a:spcBef>
              <a:spcAft>
                <a:spcPts val="0"/>
              </a:spcAft>
              <a:buClr>
                <a:schemeClr val="accent1"/>
              </a:buClr>
              <a:buSzPts val="2790"/>
              <a:buFont typeface="Rockwell"/>
              <a:buNone/>
            </a:pPr>
            <a:r>
              <a:rPr b="1" lang="en-US" sz="2790"/>
              <a:t>MOTOR ETIKETI</a:t>
            </a:r>
            <a:br>
              <a:rPr lang="en-US" sz="1080"/>
            </a:br>
            <a:r>
              <a:rPr lang="en-US" sz="1080"/>
              <a:t>. </a:t>
            </a:r>
            <a:br>
              <a:rPr lang="en-US" sz="1080"/>
            </a:br>
            <a:r>
              <a:rPr lang="en-US" sz="1080"/>
              <a:t> </a:t>
            </a:r>
            <a:r>
              <a:rPr lang="en-US" sz="1800"/>
              <a:t>MOTORLARIN ÖZELLIKLERINI BELIRTMEK AMACIYLA ALÜMINYUM ETIKETLER, MOTORUN ÜZERINE MONTE EDILIR</a:t>
            </a:r>
            <a:endParaRPr sz="1800"/>
          </a:p>
        </p:txBody>
      </p:sp>
      <p:pic>
        <p:nvPicPr>
          <p:cNvPr id="278" name="Google Shape;278;p31"/>
          <p:cNvPicPr preferRelativeResize="0"/>
          <p:nvPr/>
        </p:nvPicPr>
        <p:blipFill rotWithShape="1">
          <a:blip r:embed="rId4">
            <a:alphaModFix/>
          </a:blip>
          <a:srcRect b="0" l="0" r="0" t="0"/>
          <a:stretch/>
        </p:blipFill>
        <p:spPr>
          <a:xfrm>
            <a:off x="2126203" y="1874351"/>
            <a:ext cx="7939594" cy="3652214"/>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282" name="Shape 282"/>
        <p:cNvGrpSpPr/>
        <p:nvPr/>
      </p:nvGrpSpPr>
      <p:grpSpPr>
        <a:xfrm>
          <a:off x="0" y="0"/>
          <a:ext cx="0" cy="0"/>
          <a:chOff x="0" y="0"/>
          <a:chExt cx="0" cy="0"/>
        </a:xfrm>
      </p:grpSpPr>
      <p:sp>
        <p:nvSpPr>
          <p:cNvPr id="283" name="Google Shape;283;p32"/>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2"/>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285" name="Google Shape;285;p32"/>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286" name="Google Shape;286;p32"/>
          <p:cNvSpPr txBox="1"/>
          <p:nvPr>
            <p:ph type="title"/>
          </p:nvPr>
        </p:nvSpPr>
        <p:spPr>
          <a:xfrm>
            <a:off x="1452616" y="962902"/>
            <a:ext cx="4171480" cy="2471104"/>
          </a:xfrm>
          <a:prstGeom prst="rect">
            <a:avLst/>
          </a:prstGeom>
          <a:noFill/>
          <a:ln>
            <a:noFill/>
          </a:ln>
        </p:spPr>
        <p:txBody>
          <a:bodyPr anchorCtr="0" anchor="b" bIns="0" lIns="91425" spcFirstLastPara="1" rIns="91425" wrap="square" tIns="45700">
            <a:noAutofit/>
          </a:bodyPr>
          <a:lstStyle/>
          <a:p>
            <a:pPr indent="0" lvl="0" marL="0" rtl="0" algn="ctr">
              <a:lnSpc>
                <a:spcPct val="90000"/>
              </a:lnSpc>
              <a:spcBef>
                <a:spcPts val="0"/>
              </a:spcBef>
              <a:spcAft>
                <a:spcPts val="0"/>
              </a:spcAft>
              <a:buClr>
                <a:schemeClr val="accent1"/>
              </a:buClr>
              <a:buSzPts val="2800"/>
              <a:buFont typeface="Rockwell"/>
              <a:buNone/>
            </a:pPr>
            <a:r>
              <a:rPr b="1" lang="en-US" sz="2800"/>
              <a:t>ASENKRON MOTOR NASIL ÇALIŞIR?</a:t>
            </a:r>
            <a:br>
              <a:rPr lang="en-US" sz="1900"/>
            </a:br>
            <a:br>
              <a:rPr lang="en-US" sz="1900"/>
            </a:br>
            <a:br>
              <a:rPr lang="en-US" sz="2000"/>
            </a:br>
            <a:r>
              <a:rPr lang="en-US" sz="2000"/>
              <a:t>ASENKRON MOTORLARIN ÇALIŞMASI ÜÇ PRENSIBE GÖRE OLUR.</a:t>
            </a:r>
            <a:br>
              <a:rPr lang="en-US" sz="2000"/>
            </a:br>
            <a:endParaRPr sz="2000"/>
          </a:p>
        </p:txBody>
      </p:sp>
      <p:pic>
        <p:nvPicPr>
          <p:cNvPr id="287" name="Google Shape;287;p32"/>
          <p:cNvPicPr preferRelativeResize="0"/>
          <p:nvPr/>
        </p:nvPicPr>
        <p:blipFill rotWithShape="1">
          <a:blip r:embed="rId4">
            <a:alphaModFix/>
          </a:blip>
          <a:srcRect b="0" l="0" r="0" t="0"/>
          <a:stretch/>
        </p:blipFill>
        <p:spPr>
          <a:xfrm>
            <a:off x="6244251" y="805583"/>
            <a:ext cx="4660762" cy="46607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291" name="Shape 291"/>
        <p:cNvGrpSpPr/>
        <p:nvPr/>
      </p:nvGrpSpPr>
      <p:grpSpPr>
        <a:xfrm>
          <a:off x="0" y="0"/>
          <a:ext cx="0" cy="0"/>
          <a:chOff x="0" y="0"/>
          <a:chExt cx="0" cy="0"/>
        </a:xfrm>
      </p:grpSpPr>
      <p:sp>
        <p:nvSpPr>
          <p:cNvPr id="292" name="Google Shape;292;p33"/>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33"/>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294" name="Google Shape;294;p33"/>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295" name="Google Shape;295;p33"/>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96" name="Google Shape;296;p33"/>
          <p:cNvSpPr txBox="1"/>
          <p:nvPr>
            <p:ph type="title"/>
          </p:nvPr>
        </p:nvSpPr>
        <p:spPr>
          <a:xfrm>
            <a:off x="1752966" y="1427304"/>
            <a:ext cx="8686800" cy="3262258"/>
          </a:xfrm>
          <a:prstGeom prst="rect">
            <a:avLst/>
          </a:prstGeom>
          <a:noFill/>
          <a:ln>
            <a:noFill/>
          </a:ln>
        </p:spPr>
        <p:txBody>
          <a:bodyPr anchorCtr="0" anchor="ctr" bIns="0" lIns="91425" spcFirstLastPara="1" rIns="91425" wrap="square" tIns="45700">
            <a:noAutofit/>
          </a:bodyPr>
          <a:lstStyle/>
          <a:p>
            <a:pPr indent="0" lvl="0" marL="0" rtl="0" algn="ctr">
              <a:lnSpc>
                <a:spcPct val="90000"/>
              </a:lnSpc>
              <a:spcBef>
                <a:spcPts val="0"/>
              </a:spcBef>
              <a:spcAft>
                <a:spcPts val="0"/>
              </a:spcAft>
              <a:buClr>
                <a:schemeClr val="accent1"/>
              </a:buClr>
              <a:buSzPts val="4600"/>
              <a:buFont typeface="Rockwell"/>
              <a:buNone/>
            </a:pPr>
            <a:r>
              <a:rPr lang="en-US" sz="4600"/>
              <a:t>1-) ALTERNATIF AKIMIN UYGULANDIĞI STATOR SARGILARINDA DÖNEN BIR MANYETIK ALAN OLMALIDIR.</a:t>
            </a:r>
            <a:endParaRPr/>
          </a:p>
        </p:txBody>
      </p:sp>
      <p:cxnSp>
        <p:nvCxnSpPr>
          <p:cNvPr id="297" name="Google Shape;297;p33"/>
          <p:cNvCxnSpPr/>
          <p:nvPr/>
        </p:nvCxnSpPr>
        <p:spPr>
          <a:xfrm>
            <a:off x="1752966" y="1094758"/>
            <a:ext cx="8686800" cy="0"/>
          </a:xfrm>
          <a:prstGeom prst="straightConnector1">
            <a:avLst/>
          </a:prstGeom>
          <a:noFill/>
          <a:ln cap="flat" cmpd="sng" w="38100">
            <a:solidFill>
              <a:schemeClr val="accent1"/>
            </a:solidFill>
            <a:prstDash val="solid"/>
            <a:round/>
            <a:headEnd len="sm" w="sm" type="none"/>
            <a:tailEnd len="sm" w="sm" type="none"/>
          </a:ln>
        </p:spPr>
      </p:cxnSp>
      <p:cxnSp>
        <p:nvCxnSpPr>
          <p:cNvPr id="298" name="Google Shape;298;p33"/>
          <p:cNvCxnSpPr/>
          <p:nvPr/>
        </p:nvCxnSpPr>
        <p:spPr>
          <a:xfrm>
            <a:off x="1752966" y="4934078"/>
            <a:ext cx="86868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365760" y="2379765"/>
            <a:ext cx="11460480" cy="104923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2880"/>
              <a:buFont typeface="Rockwell"/>
              <a:buNone/>
            </a:pPr>
            <a:r>
              <a:rPr lang="en-US" sz="2880"/>
              <a:t>İNDÜKSIYON MOTOR VEYA ASENKRON MOTOR , ROTORDAKI ELEKTRIK AKIMINI ÜRETMEK IÇIN GEREKLI OLAN TORKU, DURAÇ SARGILARIN MANYETIK ALANINDAN ELEKTROMANYETIK INDÜKSIYON ELDE EDEREK ÜRETEN BIR AC ELEKTRIK MOTORDUR. </a:t>
            </a:r>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302" name="Shape 302"/>
        <p:cNvGrpSpPr/>
        <p:nvPr/>
      </p:nvGrpSpPr>
      <p:grpSpPr>
        <a:xfrm>
          <a:off x="0" y="0"/>
          <a:ext cx="0" cy="0"/>
          <a:chOff x="0" y="0"/>
          <a:chExt cx="0" cy="0"/>
        </a:xfrm>
      </p:grpSpPr>
      <p:sp>
        <p:nvSpPr>
          <p:cNvPr id="303" name="Google Shape;303;p34"/>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4"/>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305" name="Google Shape;305;p34"/>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306" name="Google Shape;306;p34"/>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07" name="Google Shape;307;p34"/>
          <p:cNvSpPr txBox="1"/>
          <p:nvPr>
            <p:ph type="title"/>
          </p:nvPr>
        </p:nvSpPr>
        <p:spPr>
          <a:xfrm>
            <a:off x="1752966" y="1427304"/>
            <a:ext cx="8686800" cy="3262258"/>
          </a:xfrm>
          <a:prstGeom prst="rect">
            <a:avLst/>
          </a:prstGeom>
          <a:noFill/>
          <a:ln>
            <a:noFill/>
          </a:ln>
        </p:spPr>
        <p:txBody>
          <a:bodyPr anchorCtr="0" anchor="ctr" bIns="0" lIns="91425" spcFirstLastPara="1" rIns="91425" wrap="square" tIns="45700">
            <a:noAutofit/>
          </a:bodyPr>
          <a:lstStyle/>
          <a:p>
            <a:pPr indent="0" lvl="0" marL="0" rtl="0" algn="ctr">
              <a:lnSpc>
                <a:spcPct val="90000"/>
              </a:lnSpc>
              <a:spcBef>
                <a:spcPts val="0"/>
              </a:spcBef>
              <a:spcAft>
                <a:spcPts val="0"/>
              </a:spcAft>
              <a:buClr>
                <a:schemeClr val="accent1"/>
              </a:buClr>
              <a:buSzPts val="4600"/>
              <a:buFont typeface="Rockwell"/>
              <a:buNone/>
            </a:pPr>
            <a:r>
              <a:rPr lang="en-US" sz="4600"/>
              <a:t>2) MANYETIK ALAN IÇERISINDE BULUNAN BIR ILETKENDEN AKIM GEÇIRILIRSE O ILETKEN MANYETIK ALANIN DIŞINA DOĞRU ITILIR.</a:t>
            </a:r>
            <a:endParaRPr sz="4600"/>
          </a:p>
        </p:txBody>
      </p:sp>
      <p:cxnSp>
        <p:nvCxnSpPr>
          <p:cNvPr id="308" name="Google Shape;308;p34"/>
          <p:cNvCxnSpPr/>
          <p:nvPr/>
        </p:nvCxnSpPr>
        <p:spPr>
          <a:xfrm>
            <a:off x="1752966" y="1094758"/>
            <a:ext cx="8686800" cy="0"/>
          </a:xfrm>
          <a:prstGeom prst="straightConnector1">
            <a:avLst/>
          </a:prstGeom>
          <a:noFill/>
          <a:ln cap="flat" cmpd="sng" w="38100">
            <a:solidFill>
              <a:schemeClr val="accent1"/>
            </a:solidFill>
            <a:prstDash val="solid"/>
            <a:round/>
            <a:headEnd len="sm" w="sm" type="none"/>
            <a:tailEnd len="sm" w="sm" type="none"/>
          </a:ln>
        </p:spPr>
      </p:cxnSp>
      <p:cxnSp>
        <p:nvCxnSpPr>
          <p:cNvPr id="309" name="Google Shape;309;p34"/>
          <p:cNvCxnSpPr/>
          <p:nvPr/>
        </p:nvCxnSpPr>
        <p:spPr>
          <a:xfrm>
            <a:off x="1752966" y="4934078"/>
            <a:ext cx="86868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313" name="Shape 313"/>
        <p:cNvGrpSpPr/>
        <p:nvPr/>
      </p:nvGrpSpPr>
      <p:grpSpPr>
        <a:xfrm>
          <a:off x="0" y="0"/>
          <a:ext cx="0" cy="0"/>
          <a:chOff x="0" y="0"/>
          <a:chExt cx="0" cy="0"/>
        </a:xfrm>
      </p:grpSpPr>
      <p:sp>
        <p:nvSpPr>
          <p:cNvPr id="314" name="Google Shape;314;p35"/>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35"/>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316" name="Google Shape;316;p35"/>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317" name="Google Shape;317;p35"/>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18" name="Google Shape;318;p35"/>
          <p:cNvSpPr txBox="1"/>
          <p:nvPr>
            <p:ph type="title"/>
          </p:nvPr>
        </p:nvSpPr>
        <p:spPr>
          <a:xfrm>
            <a:off x="1752966" y="1427304"/>
            <a:ext cx="8686800" cy="3262258"/>
          </a:xfrm>
          <a:prstGeom prst="rect">
            <a:avLst/>
          </a:prstGeom>
          <a:noFill/>
          <a:ln>
            <a:noFill/>
          </a:ln>
        </p:spPr>
        <p:txBody>
          <a:bodyPr anchorCtr="0" anchor="ctr" bIns="0" lIns="91425" spcFirstLastPara="1" rIns="91425" wrap="square" tIns="45700">
            <a:noAutofit/>
          </a:bodyPr>
          <a:lstStyle/>
          <a:p>
            <a:pPr indent="0" lvl="0" marL="0" rtl="0" algn="ctr">
              <a:lnSpc>
                <a:spcPct val="90000"/>
              </a:lnSpc>
              <a:spcBef>
                <a:spcPts val="0"/>
              </a:spcBef>
              <a:spcAft>
                <a:spcPts val="0"/>
              </a:spcAft>
              <a:buClr>
                <a:schemeClr val="accent1"/>
              </a:buClr>
              <a:buSzPts val="4600"/>
              <a:buFont typeface="Rockwell"/>
              <a:buNone/>
            </a:pPr>
            <a:r>
              <a:rPr lang="en-US" sz="4600"/>
              <a:t>3) AYNI ADLI KUTUPLAR BIRBIRINI ITER, ZIT KUTUPLAR BIRBIRINI ÇEKER.</a:t>
            </a:r>
            <a:endParaRPr sz="4600"/>
          </a:p>
        </p:txBody>
      </p:sp>
      <p:cxnSp>
        <p:nvCxnSpPr>
          <p:cNvPr id="319" name="Google Shape;319;p35"/>
          <p:cNvCxnSpPr/>
          <p:nvPr/>
        </p:nvCxnSpPr>
        <p:spPr>
          <a:xfrm>
            <a:off x="1752966" y="1094758"/>
            <a:ext cx="8686800" cy="0"/>
          </a:xfrm>
          <a:prstGeom prst="straightConnector1">
            <a:avLst/>
          </a:prstGeom>
          <a:noFill/>
          <a:ln cap="flat" cmpd="sng" w="38100">
            <a:solidFill>
              <a:schemeClr val="accent1"/>
            </a:solidFill>
            <a:prstDash val="solid"/>
            <a:round/>
            <a:headEnd len="sm" w="sm" type="none"/>
            <a:tailEnd len="sm" w="sm" type="none"/>
          </a:ln>
        </p:spPr>
      </p:cxnSp>
      <p:cxnSp>
        <p:nvCxnSpPr>
          <p:cNvPr id="320" name="Google Shape;320;p35"/>
          <p:cNvCxnSpPr/>
          <p:nvPr/>
        </p:nvCxnSpPr>
        <p:spPr>
          <a:xfrm>
            <a:off x="1752966" y="4934078"/>
            <a:ext cx="86868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324" name="Shape 324"/>
        <p:cNvGrpSpPr/>
        <p:nvPr/>
      </p:nvGrpSpPr>
      <p:grpSpPr>
        <a:xfrm>
          <a:off x="0" y="0"/>
          <a:ext cx="0" cy="0"/>
          <a:chOff x="0" y="0"/>
          <a:chExt cx="0" cy="0"/>
        </a:xfrm>
      </p:grpSpPr>
      <p:sp>
        <p:nvSpPr>
          <p:cNvPr id="325" name="Google Shape;325;p36"/>
          <p:cNvSpPr txBox="1"/>
          <p:nvPr>
            <p:ph type="title"/>
          </p:nvPr>
        </p:nvSpPr>
        <p:spPr>
          <a:xfrm>
            <a:off x="8680960" y="1474969"/>
            <a:ext cx="2853278" cy="315167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2000"/>
              <a:buFont typeface="Rockwell"/>
              <a:buNone/>
            </a:pPr>
            <a:r>
              <a:rPr lang="en-US" sz="2000"/>
              <a:t>ÜÇ FAZLI ASENKRON MOTORLARDA ÜÇ FAZLI STATOR SARGILARI OYUKLARA 120° FAZ FARKLI OLARAK YERLEŞTIRILIR. BU SARGILARA ARALARINDA 120° FAZ FARKI BULANAN ALTERNATIF GERILIM UYGULANDIĞINDA SARGILARIN ETRAFINDA DÖNER BIR MANYETIK ALAN MEYDANA GELIR</a:t>
            </a:r>
            <a:endParaRPr/>
          </a:p>
        </p:txBody>
      </p:sp>
      <p:grpSp>
        <p:nvGrpSpPr>
          <p:cNvPr id="326" name="Google Shape;326;p36"/>
          <p:cNvGrpSpPr/>
          <p:nvPr/>
        </p:nvGrpSpPr>
        <p:grpSpPr>
          <a:xfrm>
            <a:off x="632237" y="482171"/>
            <a:ext cx="7560115" cy="5149101"/>
            <a:chOff x="632237" y="482171"/>
            <a:chExt cx="7560115" cy="5149101"/>
          </a:xfrm>
        </p:grpSpPr>
        <p:sp>
          <p:nvSpPr>
            <p:cNvPr id="327" name="Google Shape;327;p36"/>
            <p:cNvSpPr/>
            <p:nvPr/>
          </p:nvSpPr>
          <p:spPr>
            <a:xfrm>
              <a:off x="632237" y="482171"/>
              <a:ext cx="7560115" cy="5149101"/>
            </a:xfrm>
            <a:prstGeom prst="rect">
              <a:avLst/>
            </a:prstGeom>
            <a:blipFill rotWithShape="1">
              <a:blip r:embed="rId3">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28" name="Google Shape;328;p36"/>
            <p:cNvSpPr/>
            <p:nvPr/>
          </p:nvSpPr>
          <p:spPr>
            <a:xfrm>
              <a:off x="945296" y="812507"/>
              <a:ext cx="6928279" cy="4466452"/>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pic>
        <p:nvPicPr>
          <p:cNvPr id="329" name="Google Shape;329;p36"/>
          <p:cNvPicPr preferRelativeResize="0"/>
          <p:nvPr/>
        </p:nvPicPr>
        <p:blipFill rotWithShape="1">
          <a:blip r:embed="rId4">
            <a:alphaModFix/>
          </a:blip>
          <a:srcRect b="0" l="0" r="0" t="0"/>
          <a:stretch/>
        </p:blipFill>
        <p:spPr>
          <a:xfrm>
            <a:off x="1793210" y="1116345"/>
            <a:ext cx="5238943" cy="38661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333" name="Shape 333"/>
        <p:cNvGrpSpPr/>
        <p:nvPr/>
      </p:nvGrpSpPr>
      <p:grpSpPr>
        <a:xfrm>
          <a:off x="0" y="0"/>
          <a:ext cx="0" cy="0"/>
          <a:chOff x="0" y="0"/>
          <a:chExt cx="0" cy="0"/>
        </a:xfrm>
      </p:grpSpPr>
      <p:sp>
        <p:nvSpPr>
          <p:cNvPr id="334" name="Google Shape;334;p37"/>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37"/>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336" name="Google Shape;336;p37"/>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337" name="Google Shape;337;p37"/>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338" name="Google Shape;338;p37"/>
          <p:cNvPicPr preferRelativeResize="0"/>
          <p:nvPr/>
        </p:nvPicPr>
        <p:blipFill rotWithShape="1">
          <a:blip r:embed="rId4">
            <a:alphaModFix amt="20000"/>
          </a:blip>
          <a:srcRect b="7133" l="0" r="-1" t="8908"/>
          <a:stretch/>
        </p:blipFill>
        <p:spPr>
          <a:xfrm>
            <a:off x="20" y="10"/>
            <a:ext cx="12191675" cy="6857990"/>
          </a:xfrm>
          <a:prstGeom prst="rect">
            <a:avLst/>
          </a:prstGeom>
          <a:noFill/>
          <a:ln>
            <a:noFill/>
          </a:ln>
        </p:spPr>
      </p:pic>
      <p:sp>
        <p:nvSpPr>
          <p:cNvPr id="339" name="Google Shape;339;p37"/>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40" name="Google Shape;340;p37"/>
          <p:cNvSpPr txBox="1"/>
          <p:nvPr>
            <p:ph type="title"/>
          </p:nvPr>
        </p:nvSpPr>
        <p:spPr>
          <a:xfrm>
            <a:off x="1774423" y="802298"/>
            <a:ext cx="8637073" cy="2920713"/>
          </a:xfrm>
          <a:prstGeom prst="rect">
            <a:avLst/>
          </a:prstGeom>
          <a:noFill/>
          <a:ln>
            <a:noFill/>
          </a:ln>
        </p:spPr>
        <p:txBody>
          <a:bodyPr anchorCtr="0" anchor="b" bIns="0" lIns="91425" spcFirstLastPara="1" rIns="91425" wrap="square" tIns="45700">
            <a:noAutofit/>
          </a:bodyPr>
          <a:lstStyle/>
          <a:p>
            <a:pPr indent="0" lvl="0" marL="0" rtl="0" algn="ctr">
              <a:lnSpc>
                <a:spcPct val="90000"/>
              </a:lnSpc>
              <a:spcBef>
                <a:spcPts val="0"/>
              </a:spcBef>
              <a:spcAft>
                <a:spcPts val="0"/>
              </a:spcAft>
              <a:buClr>
                <a:schemeClr val="accent1"/>
              </a:buClr>
              <a:buSzPts val="2100"/>
              <a:buFont typeface="Rockwell"/>
              <a:buNone/>
            </a:pPr>
            <a:r>
              <a:rPr lang="en-US" sz="2100"/>
              <a:t>ROTOR ÇUBUKLARI DÖNER MANYETIK ALAN IÇERISINDE KALDIĞINDAN ÜZERINDE BIR EMK ENDÜKLENIR. İLETKENLERIN IKI UCU KISA DEVRE EDILDIĞINDEN ILETKENDEN KISA DEVRE AKIMI GEÇER. GEÇEN BU AKIMDAN DOLAYI ILETKEN ROTOR ÇUBUKLARI ETRAFINDA MANYETIK ALAN MEYDANA GELIR. STATOR DÖNER MANYETIK ALANI ILE ROTOR MANYETIK ALAN KUTUPLARININ BIRBIRINI ITIP ÇEKMESI NETICESINDE DE ROTOR MILI ARACILIĞIYLA YATAKLARINDAN DÖNER.</a:t>
            </a:r>
            <a:endParaRPr/>
          </a:p>
        </p:txBody>
      </p:sp>
      <p:pic>
        <p:nvPicPr>
          <p:cNvPr id="341" name="Google Shape;341;p37"/>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342" name="Google Shape;342;p37"/>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Ovr>
    <a:masterClrMapping/>
  </p:clrMapOvr>
  <mc:AlternateContent>
    <mc:Choice Requires="p14">
      <p:transition spd="slow" p14:dur="3900">
        <p:fade thruBlk="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346" name="Shape 346"/>
        <p:cNvGrpSpPr/>
        <p:nvPr/>
      </p:nvGrpSpPr>
      <p:grpSpPr>
        <a:xfrm>
          <a:off x="0" y="0"/>
          <a:ext cx="0" cy="0"/>
          <a:chOff x="0" y="0"/>
          <a:chExt cx="0" cy="0"/>
        </a:xfrm>
      </p:grpSpPr>
      <p:sp>
        <p:nvSpPr>
          <p:cNvPr id="347" name="Google Shape;347;p38"/>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348" name="Google Shape;348;p38"/>
          <p:cNvPicPr preferRelativeResize="0"/>
          <p:nvPr/>
        </p:nvPicPr>
        <p:blipFill rotWithShape="1">
          <a:blip r:embed="rId3">
            <a:alphaModFix amt="20000"/>
          </a:blip>
          <a:srcRect b="-1" l="0" r="8445" t="0"/>
          <a:stretch/>
        </p:blipFill>
        <p:spPr>
          <a:xfrm>
            <a:off x="305" y="10"/>
            <a:ext cx="12191695" cy="6857990"/>
          </a:xfrm>
          <a:prstGeom prst="rect">
            <a:avLst/>
          </a:prstGeom>
          <a:noFill/>
          <a:ln>
            <a:noFill/>
          </a:ln>
        </p:spPr>
      </p:pic>
      <p:sp>
        <p:nvSpPr>
          <p:cNvPr id="349" name="Google Shape;349;p38"/>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50" name="Google Shape;350;p38"/>
          <p:cNvSpPr txBox="1"/>
          <p:nvPr>
            <p:ph type="title"/>
          </p:nvPr>
        </p:nvSpPr>
        <p:spPr>
          <a:xfrm>
            <a:off x="1776728" y="1553634"/>
            <a:ext cx="8654522" cy="3170464"/>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2100"/>
              <a:buFont typeface="Rockwell"/>
              <a:buNone/>
            </a:pPr>
            <a:r>
              <a:rPr lang="en-US" sz="2100"/>
              <a:t>ROTOR SENKRON DEVIRLE DÖNERSE STATOR ALANI ROTOR ÇUBUKLARIYLA AYNI DOĞRULTUDA BULUNACAĞINDAN ÇUBUKLAR ALAN TARAFINDAN KESILMEYECEK VE ÇUBUKLARDA BIR EMK ENDÜKLENMEYECEKTIR. DÖNDÜRME MOMENTI MEYDANA GELMEYECEĞINDEN ROTOR DÖNMEYECEKTIR. ROTOR DÖNER ALANI DAIMA STATOR DÖNER ALANININ GERISINDE HAREKET EDER. ROTOR DEVRI DÖNER ALAN DEVRINDEN AZDIR. STATOR DÖNER ALAN DEVRINE SENKRON DEVIR, ROTOR DEVRINE ASENKRON DEVIR, IKISI ARASINDAKI DEVIR FARKINA ISE KAYMA DENIR.</a:t>
            </a:r>
            <a:endParaRPr/>
          </a:p>
        </p:txBody>
      </p:sp>
      <p:pic>
        <p:nvPicPr>
          <p:cNvPr id="351" name="Google Shape;351;p38"/>
          <p:cNvPicPr preferRelativeResize="0"/>
          <p:nvPr/>
        </p:nvPicPr>
        <p:blipFill rotWithShape="1">
          <a:blip r:embed="rId4">
            <a:alphaModFix/>
          </a:blip>
          <a:srcRect b="-1538" l="0" r="0" t="1538"/>
          <a:stretch/>
        </p:blipFill>
        <p:spPr>
          <a:xfrm>
            <a:off x="0" y="6129338"/>
            <a:ext cx="12192000" cy="742950"/>
          </a:xfrm>
          <a:prstGeom prst="rect">
            <a:avLst/>
          </a:prstGeom>
          <a:noFill/>
          <a:ln>
            <a:noFill/>
          </a:ln>
        </p:spPr>
      </p:pic>
      <p:cxnSp>
        <p:nvCxnSpPr>
          <p:cNvPr id="352" name="Google Shape;352;p38"/>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Ovr>
    <a:masterClrMapping/>
  </p:clrMapOvr>
  <mc:AlternateContent>
    <mc:Choice Requires="p14">
      <p:transition spd="slow" p14:dur="25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356" name="Shape 356"/>
        <p:cNvGrpSpPr/>
        <p:nvPr/>
      </p:nvGrpSpPr>
      <p:grpSpPr>
        <a:xfrm>
          <a:off x="0" y="0"/>
          <a:ext cx="0" cy="0"/>
          <a:chOff x="0" y="0"/>
          <a:chExt cx="0" cy="0"/>
        </a:xfrm>
      </p:grpSpPr>
      <p:sp>
        <p:nvSpPr>
          <p:cNvPr id="357" name="Google Shape;357;p39"/>
          <p:cNvSpPr txBox="1"/>
          <p:nvPr>
            <p:ph type="title"/>
          </p:nvPr>
        </p:nvSpPr>
        <p:spPr>
          <a:xfrm>
            <a:off x="1774685" y="4554986"/>
            <a:ext cx="8654522" cy="99816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2880"/>
              <a:buFont typeface="Rockwell"/>
              <a:buNone/>
            </a:pPr>
            <a:r>
              <a:rPr b="1" lang="en-US" sz="2880"/>
              <a:t>SENKRON HIZ</a:t>
            </a:r>
            <a:br>
              <a:rPr lang="en-US" sz="2880"/>
            </a:br>
            <a:br>
              <a:rPr lang="en-US" sz="2880"/>
            </a:br>
            <a:r>
              <a:rPr lang="en-US" sz="2880"/>
              <a:t>BIR AC MOTORUN SENKRON HIZI, STATOR MANYETIK ALANIN DÖNÜŞ DEVRIDIR.</a:t>
            </a:r>
            <a:endParaRPr/>
          </a:p>
        </p:txBody>
      </p:sp>
      <p:grpSp>
        <p:nvGrpSpPr>
          <p:cNvPr id="358" name="Google Shape;358;p39"/>
          <p:cNvGrpSpPr/>
          <p:nvPr/>
        </p:nvGrpSpPr>
        <p:grpSpPr>
          <a:xfrm>
            <a:off x="2081101" y="323838"/>
            <a:ext cx="8025265" cy="3652791"/>
            <a:chOff x="2081101" y="323838"/>
            <a:chExt cx="8025265" cy="3652791"/>
          </a:xfrm>
        </p:grpSpPr>
        <p:sp>
          <p:nvSpPr>
            <p:cNvPr id="359" name="Google Shape;359;p39"/>
            <p:cNvSpPr/>
            <p:nvPr/>
          </p:nvSpPr>
          <p:spPr>
            <a:xfrm>
              <a:off x="2081101" y="323838"/>
              <a:ext cx="8025265" cy="3652791"/>
            </a:xfrm>
            <a:prstGeom prst="rect">
              <a:avLst/>
            </a:prstGeom>
            <a:blipFill rotWithShape="1">
              <a:blip r:embed="rId3">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60" name="Google Shape;360;p39"/>
            <p:cNvSpPr/>
            <p:nvPr/>
          </p:nvSpPr>
          <p:spPr>
            <a:xfrm>
              <a:off x="2404879" y="647445"/>
              <a:ext cx="7385131" cy="3002215"/>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pic>
        <p:nvPicPr>
          <p:cNvPr id="361" name="Google Shape;361;p39"/>
          <p:cNvPicPr preferRelativeResize="0"/>
          <p:nvPr/>
        </p:nvPicPr>
        <p:blipFill rotWithShape="1">
          <a:blip r:embed="rId4">
            <a:alphaModFix/>
          </a:blip>
          <a:srcRect b="0" l="0" r="0" t="0"/>
          <a:stretch/>
        </p:blipFill>
        <p:spPr>
          <a:xfrm>
            <a:off x="2736409" y="1082597"/>
            <a:ext cx="6731075" cy="2131507"/>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365" name="Shape 365"/>
        <p:cNvGrpSpPr/>
        <p:nvPr/>
      </p:nvGrpSpPr>
      <p:grpSpPr>
        <a:xfrm>
          <a:off x="0" y="0"/>
          <a:ext cx="0" cy="0"/>
          <a:chOff x="0" y="0"/>
          <a:chExt cx="0" cy="0"/>
        </a:xfrm>
      </p:grpSpPr>
      <p:sp>
        <p:nvSpPr>
          <p:cNvPr id="366" name="Google Shape;366;p40"/>
          <p:cNvSpPr txBox="1"/>
          <p:nvPr>
            <p:ph type="title"/>
          </p:nvPr>
        </p:nvSpPr>
        <p:spPr>
          <a:xfrm>
            <a:off x="1776728" y="4459736"/>
            <a:ext cx="8654522" cy="99816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2520"/>
              <a:buFont typeface="Rockwell"/>
              <a:buNone/>
            </a:pPr>
            <a:r>
              <a:rPr b="1" lang="en-US" sz="2520"/>
              <a:t>KAYMA</a:t>
            </a:r>
            <a:br>
              <a:rPr lang="en-US" sz="1350"/>
            </a:br>
            <a:br>
              <a:rPr lang="en-US" sz="1979"/>
            </a:br>
            <a:r>
              <a:rPr lang="en-US" sz="1979"/>
              <a:t>SENKRON HIZI VE ÇALIŞMA HIZI ARASINDAKI FARK OLARAK TANIMLANIR , AYNI FREKANSTA RPM YA DA YÜZDE SENKRON HIZ ORANINI GÖSTERIR. </a:t>
            </a:r>
            <a:endParaRPr/>
          </a:p>
        </p:txBody>
      </p:sp>
      <p:grpSp>
        <p:nvGrpSpPr>
          <p:cNvPr id="367" name="Google Shape;367;p40"/>
          <p:cNvGrpSpPr/>
          <p:nvPr/>
        </p:nvGrpSpPr>
        <p:grpSpPr>
          <a:xfrm>
            <a:off x="2712888" y="323838"/>
            <a:ext cx="6753096" cy="3652791"/>
            <a:chOff x="2712888" y="323838"/>
            <a:chExt cx="6753096" cy="3652791"/>
          </a:xfrm>
        </p:grpSpPr>
        <p:sp>
          <p:nvSpPr>
            <p:cNvPr id="368" name="Google Shape;368;p40"/>
            <p:cNvSpPr/>
            <p:nvPr/>
          </p:nvSpPr>
          <p:spPr>
            <a:xfrm>
              <a:off x="2712888" y="323838"/>
              <a:ext cx="6753096" cy="3652791"/>
            </a:xfrm>
            <a:prstGeom prst="rect">
              <a:avLst/>
            </a:prstGeom>
            <a:blipFill rotWithShape="1">
              <a:blip r:embed="rId3">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69" name="Google Shape;369;p40"/>
            <p:cNvSpPr/>
            <p:nvPr/>
          </p:nvSpPr>
          <p:spPr>
            <a:xfrm>
              <a:off x="3024495" y="647445"/>
              <a:ext cx="6121616" cy="3002215"/>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pic>
        <p:nvPicPr>
          <p:cNvPr id="370" name="Google Shape;370;p40"/>
          <p:cNvPicPr preferRelativeResize="0"/>
          <p:nvPr/>
        </p:nvPicPr>
        <p:blipFill rotWithShape="1">
          <a:blip r:embed="rId4">
            <a:alphaModFix/>
          </a:blip>
          <a:srcRect b="6894" l="0" r="-1" t="0"/>
          <a:stretch/>
        </p:blipFill>
        <p:spPr>
          <a:xfrm>
            <a:off x="3349780" y="963739"/>
            <a:ext cx="5472440" cy="2369223"/>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374" name="Shape 374"/>
        <p:cNvGrpSpPr/>
        <p:nvPr/>
      </p:nvGrpSpPr>
      <p:grpSpPr>
        <a:xfrm>
          <a:off x="0" y="0"/>
          <a:ext cx="0" cy="0"/>
          <a:chOff x="0" y="0"/>
          <a:chExt cx="0" cy="0"/>
        </a:xfrm>
      </p:grpSpPr>
      <p:sp>
        <p:nvSpPr>
          <p:cNvPr id="375" name="Google Shape;375;p41"/>
          <p:cNvSpPr txBox="1"/>
          <p:nvPr>
            <p:ph type="title"/>
          </p:nvPr>
        </p:nvSpPr>
        <p:spPr>
          <a:xfrm>
            <a:off x="8286749" y="482171"/>
            <a:ext cx="3781425" cy="541380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2400"/>
              <a:buFont typeface="Rockwell"/>
              <a:buNone/>
            </a:pPr>
            <a:r>
              <a:rPr b="1" lang="en-US" sz="2400"/>
              <a:t>ASENKRON MOTORLARDA DEVIR YÖNÜNÜN DEĞIŞTIRILMESI</a:t>
            </a:r>
            <a:br>
              <a:rPr b="1" lang="en-US" sz="1300"/>
            </a:br>
            <a:br>
              <a:rPr lang="en-US" sz="1300"/>
            </a:br>
            <a:r>
              <a:rPr lang="en-US" sz="2000"/>
              <a:t>ÜÇ FAZLI ASENKRON MOTORLARIN DEVIR YÖNÜNÜ DEĞIŞTIRMEK IÇIN DÖNER MANYETIK ALANIN YÖNÜNÜ DEĞIŞTIRMEK GEREKIR. BU NEDENLE, MOTOR KLEMENSINE BAĞLANAN ŞEBEKE UÇLARININ ÜÇ TANESINDEN HERHANGI IKISI YER DEĞIŞTIRILIR.</a:t>
            </a:r>
            <a:br>
              <a:rPr lang="en-US" sz="2000"/>
            </a:br>
            <a:endParaRPr sz="2000"/>
          </a:p>
        </p:txBody>
      </p:sp>
      <p:grpSp>
        <p:nvGrpSpPr>
          <p:cNvPr id="376" name="Google Shape;376;p41"/>
          <p:cNvGrpSpPr/>
          <p:nvPr/>
        </p:nvGrpSpPr>
        <p:grpSpPr>
          <a:xfrm>
            <a:off x="632237" y="482171"/>
            <a:ext cx="7560115" cy="5149101"/>
            <a:chOff x="632237" y="482171"/>
            <a:chExt cx="7560115" cy="5149101"/>
          </a:xfrm>
        </p:grpSpPr>
        <p:sp>
          <p:nvSpPr>
            <p:cNvPr id="377" name="Google Shape;377;p41"/>
            <p:cNvSpPr/>
            <p:nvPr/>
          </p:nvSpPr>
          <p:spPr>
            <a:xfrm>
              <a:off x="632237" y="482171"/>
              <a:ext cx="7560115" cy="5149101"/>
            </a:xfrm>
            <a:prstGeom prst="rect">
              <a:avLst/>
            </a:prstGeom>
            <a:blipFill rotWithShape="1">
              <a:blip r:embed="rId3">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78" name="Google Shape;378;p41"/>
            <p:cNvSpPr/>
            <p:nvPr/>
          </p:nvSpPr>
          <p:spPr>
            <a:xfrm>
              <a:off x="945296" y="812507"/>
              <a:ext cx="6928279" cy="4466452"/>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pic>
        <p:nvPicPr>
          <p:cNvPr id="379" name="Google Shape;379;p41"/>
          <p:cNvPicPr preferRelativeResize="0"/>
          <p:nvPr/>
        </p:nvPicPr>
        <p:blipFill rotWithShape="1">
          <a:blip r:embed="rId4">
            <a:alphaModFix/>
          </a:blip>
          <a:srcRect b="0" l="0" r="0" t="0"/>
          <a:stretch/>
        </p:blipFill>
        <p:spPr>
          <a:xfrm>
            <a:off x="1271222" y="1502262"/>
            <a:ext cx="6282919" cy="3094337"/>
          </a:xfrm>
          <a:prstGeom prst="rect">
            <a:avLst/>
          </a:prstGeom>
          <a:noFill/>
          <a:ln>
            <a:noFill/>
          </a:ln>
        </p:spPr>
      </p:pic>
    </p:spTree>
  </p:cSld>
  <p:clrMapOvr>
    <a:masterClrMapping/>
  </p:clrMapOvr>
  <p:transition spd="med">
    <p:push dir="r"/>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383" name="Shape 383"/>
        <p:cNvGrpSpPr/>
        <p:nvPr/>
      </p:nvGrpSpPr>
      <p:grpSpPr>
        <a:xfrm>
          <a:off x="0" y="0"/>
          <a:ext cx="0" cy="0"/>
          <a:chOff x="0" y="0"/>
          <a:chExt cx="0" cy="0"/>
        </a:xfrm>
      </p:grpSpPr>
      <p:sp>
        <p:nvSpPr>
          <p:cNvPr id="384" name="Google Shape;384;p42"/>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p42"/>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386" name="Google Shape;386;p42"/>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387" name="Google Shape;387;p42"/>
          <p:cNvSpPr/>
          <p:nvPr/>
        </p:nvSpPr>
        <p:spPr>
          <a:xfrm>
            <a:off x="303"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88" name="Google Shape;388;p42"/>
          <p:cNvSpPr/>
          <p:nvPr/>
        </p:nvSpPr>
        <p:spPr>
          <a:xfrm>
            <a:off x="0" y="-2"/>
            <a:ext cx="4062127" cy="6858002"/>
          </a:xfrm>
          <a:prstGeom prst="rect">
            <a:avLst/>
          </a:prstGeom>
          <a:solidFill>
            <a:srgbClr val="D6670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89" name="Google Shape;389;p42"/>
          <p:cNvSpPr txBox="1"/>
          <p:nvPr>
            <p:ph type="title"/>
          </p:nvPr>
        </p:nvSpPr>
        <p:spPr>
          <a:xfrm>
            <a:off x="849683" y="1240076"/>
            <a:ext cx="2880984" cy="45845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FFFF"/>
              </a:buClr>
              <a:buSzPts val="2800"/>
              <a:buFont typeface="Rockwell"/>
              <a:buNone/>
            </a:pPr>
            <a:r>
              <a:rPr lang="en-US" sz="2800">
                <a:solidFill>
                  <a:srgbClr val="FFFFFF"/>
                </a:solidFill>
              </a:rPr>
              <a:t>ASENKRON MOTORLARIN AVANTAJLARI</a:t>
            </a:r>
            <a:br>
              <a:rPr lang="en-US" sz="2800">
                <a:solidFill>
                  <a:srgbClr val="FFFFFF"/>
                </a:solidFill>
              </a:rPr>
            </a:br>
            <a:endParaRPr sz="2800">
              <a:solidFill>
                <a:srgbClr val="FFFFFF"/>
              </a:solidFill>
            </a:endParaRPr>
          </a:p>
        </p:txBody>
      </p:sp>
      <p:sp>
        <p:nvSpPr>
          <p:cNvPr id="390" name="Google Shape;390;p42"/>
          <p:cNvSpPr txBox="1"/>
          <p:nvPr>
            <p:ph idx="1" type="body"/>
          </p:nvPr>
        </p:nvSpPr>
        <p:spPr>
          <a:xfrm>
            <a:off x="4304542" y="213382"/>
            <a:ext cx="7598700" cy="6283671"/>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800"/>
              <a:buChar char="•"/>
            </a:pPr>
            <a:r>
              <a:rPr lang="en-US" sz="2800"/>
              <a:t>Devamlı bakım istemezler</a:t>
            </a:r>
            <a:endParaRPr/>
          </a:p>
          <a:p>
            <a:pPr indent="-228600" lvl="0" marL="228600" rtl="0" algn="l">
              <a:lnSpc>
                <a:spcPct val="120000"/>
              </a:lnSpc>
              <a:spcBef>
                <a:spcPts val="1000"/>
              </a:spcBef>
              <a:spcAft>
                <a:spcPts val="0"/>
              </a:spcAft>
              <a:buSzPts val="2800"/>
              <a:buChar char="•"/>
            </a:pPr>
            <a:r>
              <a:rPr lang="en-US" sz="2800"/>
              <a:t>Yük altında devir sayıları çok az değişir</a:t>
            </a:r>
            <a:endParaRPr/>
          </a:p>
          <a:p>
            <a:pPr indent="-228600" lvl="0" marL="228600" rtl="0" algn="l">
              <a:lnSpc>
                <a:spcPct val="120000"/>
              </a:lnSpc>
              <a:spcBef>
                <a:spcPts val="1000"/>
              </a:spcBef>
              <a:spcAft>
                <a:spcPts val="0"/>
              </a:spcAft>
              <a:buSzPts val="2800"/>
              <a:buChar char="•"/>
            </a:pPr>
            <a:r>
              <a:rPr lang="en-US" sz="2800"/>
              <a:t>Ark yapmazlar</a:t>
            </a:r>
            <a:endParaRPr/>
          </a:p>
          <a:p>
            <a:pPr indent="-228600" lvl="0" marL="228600" rtl="0" algn="l">
              <a:lnSpc>
                <a:spcPct val="120000"/>
              </a:lnSpc>
              <a:spcBef>
                <a:spcPts val="1000"/>
              </a:spcBef>
              <a:spcAft>
                <a:spcPts val="0"/>
              </a:spcAft>
              <a:buSzPts val="2800"/>
              <a:buChar char="•"/>
            </a:pPr>
            <a:r>
              <a:rPr lang="en-US" sz="2800"/>
              <a:t>Güç elektroniği devre ile devir sayısı kolay bir şekilde ayarlanır</a:t>
            </a:r>
            <a:endParaRPr/>
          </a:p>
          <a:p>
            <a:pPr indent="-228600" lvl="0" marL="228600" rtl="0" algn="just">
              <a:lnSpc>
                <a:spcPct val="120000"/>
              </a:lnSpc>
              <a:spcBef>
                <a:spcPts val="1000"/>
              </a:spcBef>
              <a:spcAft>
                <a:spcPts val="0"/>
              </a:spcAft>
              <a:buSzPts val="2800"/>
              <a:buChar char="•"/>
            </a:pPr>
            <a:r>
              <a:rPr lang="en-US" sz="2800"/>
              <a:t>Diğerlerine göre sağlam ve ucuzdurlar</a:t>
            </a:r>
            <a:endParaRPr/>
          </a:p>
          <a:p>
            <a:pPr indent="-228600" lvl="0" marL="228600" rtl="0" algn="just">
              <a:lnSpc>
                <a:spcPct val="120000"/>
              </a:lnSpc>
              <a:spcBef>
                <a:spcPts val="1000"/>
              </a:spcBef>
              <a:spcAft>
                <a:spcPts val="0"/>
              </a:spcAft>
              <a:buSzPts val="2800"/>
              <a:buChar char="•"/>
            </a:pPr>
            <a:r>
              <a:rPr lang="en-US" sz="2800"/>
              <a:t>Küçük güçlerden çok büyük güçlere kadar imal edilirler</a:t>
            </a:r>
            <a:endParaRPr/>
          </a:p>
          <a:p>
            <a:pPr indent="-228600" lvl="0" marL="228600" rtl="0" algn="just">
              <a:lnSpc>
                <a:spcPct val="120000"/>
              </a:lnSpc>
              <a:spcBef>
                <a:spcPts val="1000"/>
              </a:spcBef>
              <a:spcAft>
                <a:spcPts val="0"/>
              </a:spcAft>
              <a:buSzPts val="2800"/>
              <a:buChar char="•"/>
            </a:pPr>
            <a:r>
              <a:rPr lang="en-US" sz="2800"/>
              <a:t>Bir ve üç fazlı olarak üretilebilirler</a:t>
            </a:r>
            <a:endParaRPr/>
          </a:p>
          <a:p>
            <a:pPr indent="-50800" lvl="0" marL="228600" rtl="0" algn="l">
              <a:lnSpc>
                <a:spcPct val="120000"/>
              </a:lnSpc>
              <a:spcBef>
                <a:spcPts val="1000"/>
              </a:spcBef>
              <a:spcAft>
                <a:spcPts val="0"/>
              </a:spcAft>
              <a:buSzPts val="2800"/>
              <a:buNone/>
            </a:pPr>
            <a:r>
              <a:t/>
            </a:r>
            <a:endParaRPr sz="2800"/>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394" name="Shape 394"/>
        <p:cNvGrpSpPr/>
        <p:nvPr/>
      </p:nvGrpSpPr>
      <p:grpSpPr>
        <a:xfrm>
          <a:off x="0" y="0"/>
          <a:ext cx="0" cy="0"/>
          <a:chOff x="0" y="0"/>
          <a:chExt cx="0" cy="0"/>
        </a:xfrm>
      </p:grpSpPr>
      <p:graphicFrame>
        <p:nvGraphicFramePr>
          <p:cNvPr id="395" name="Google Shape;395;p43"/>
          <p:cNvGraphicFramePr/>
          <p:nvPr/>
        </p:nvGraphicFramePr>
        <p:xfrm>
          <a:off x="3345204" y="781234"/>
          <a:ext cx="3000000" cy="3000000"/>
        </p:xfrm>
        <a:graphic>
          <a:graphicData uri="http://schemas.openxmlformats.org/drawingml/2006/table">
            <a:tbl>
              <a:tblPr>
                <a:noFill/>
                <a:tableStyleId>{FE577E8D-C3AA-46AD-8973-C0F1F6202D88}</a:tableStyleId>
              </a:tblPr>
              <a:tblGrid>
                <a:gridCol w="5501600"/>
              </a:tblGrid>
              <a:tr h="4296800">
                <a:tc>
                  <a:txBody>
                    <a:bodyPr/>
                    <a:lstStyle/>
                    <a:p>
                      <a:pPr indent="0" lvl="0" marL="0" marR="0" rtl="0" algn="l">
                        <a:spcBef>
                          <a:spcPts val="0"/>
                        </a:spcBef>
                        <a:spcAft>
                          <a:spcPts val="0"/>
                        </a:spcAft>
                        <a:buNone/>
                      </a:pPr>
                      <a:r>
                        <a:rPr b="1" lang="en-US" sz="1600" u="none" cap="none" strike="noStrike">
                          <a:solidFill>
                            <a:srgbClr val="FEFEFE"/>
                          </a:solidFill>
                        </a:rPr>
                        <a:t>1-)  Aşağıdaki yargılardan hangileri döner alanın oluşması için gereklidir.</a:t>
                      </a:r>
                      <a:endParaRPr/>
                    </a:p>
                    <a:p>
                      <a:pPr indent="0" lvl="0" marL="0" marR="0" rtl="0" algn="l">
                        <a:spcBef>
                          <a:spcPts val="0"/>
                        </a:spcBef>
                        <a:spcAft>
                          <a:spcPts val="0"/>
                        </a:spcAft>
                        <a:buNone/>
                      </a:pPr>
                      <a:r>
                        <a:t/>
                      </a:r>
                      <a:endParaRPr b="1" sz="1600" u="none" cap="none" strike="noStrike">
                        <a:solidFill>
                          <a:srgbClr val="FEFEFE"/>
                        </a:solidFill>
                      </a:endParaRPr>
                    </a:p>
                    <a:p>
                      <a:pPr indent="0" lvl="0" marL="0" marR="0" rtl="0" algn="l">
                        <a:spcBef>
                          <a:spcPts val="0"/>
                        </a:spcBef>
                        <a:spcAft>
                          <a:spcPts val="0"/>
                        </a:spcAft>
                        <a:buNone/>
                      </a:pPr>
                      <a:r>
                        <a:rPr b="1" lang="en-US" sz="1600" u="none" cap="none" strike="noStrike">
                          <a:solidFill>
                            <a:srgbClr val="FEFEFE"/>
                          </a:solidFill>
                        </a:rPr>
                        <a:t>I-En az iki sargıya ihtiyaç vardır.</a:t>
                      </a:r>
                      <a:br>
                        <a:rPr b="1" lang="en-US" sz="1600" u="none" cap="none" strike="noStrike">
                          <a:solidFill>
                            <a:srgbClr val="FEFEFE"/>
                          </a:solidFill>
                        </a:rPr>
                      </a:br>
                      <a:endParaRPr b="1" sz="1600" u="none" cap="none" strike="noStrike">
                        <a:solidFill>
                          <a:srgbClr val="FEFEFE"/>
                        </a:solidFill>
                      </a:endParaRPr>
                    </a:p>
                    <a:p>
                      <a:pPr indent="0" lvl="0" marL="0" marR="0" rtl="0" algn="l">
                        <a:spcBef>
                          <a:spcPts val="0"/>
                        </a:spcBef>
                        <a:spcAft>
                          <a:spcPts val="0"/>
                        </a:spcAft>
                        <a:buNone/>
                      </a:pPr>
                      <a:r>
                        <a:rPr b="1" lang="en-US" sz="1600" u="none" cap="none" strike="noStrike">
                          <a:solidFill>
                            <a:srgbClr val="FEFEFE"/>
                          </a:solidFill>
                        </a:rPr>
                        <a:t>II-Sargılar arasında 120 derece faz farkı olmalıdır.</a:t>
                      </a:r>
                      <a:br>
                        <a:rPr b="1" lang="en-US" sz="1600" u="none" cap="none" strike="noStrike">
                          <a:solidFill>
                            <a:srgbClr val="FEFEFE"/>
                          </a:solidFill>
                        </a:rPr>
                      </a:br>
                      <a:endParaRPr b="1" sz="1600" u="none" cap="none" strike="noStrike">
                        <a:solidFill>
                          <a:srgbClr val="FEFEFE"/>
                        </a:solidFill>
                      </a:endParaRPr>
                    </a:p>
                    <a:p>
                      <a:pPr indent="0" lvl="0" marL="0" marR="0" rtl="0" algn="l">
                        <a:spcBef>
                          <a:spcPts val="0"/>
                        </a:spcBef>
                        <a:spcAft>
                          <a:spcPts val="0"/>
                        </a:spcAft>
                        <a:buNone/>
                      </a:pPr>
                      <a:r>
                        <a:rPr b="1" lang="en-US" sz="1600" u="none" cap="none" strike="noStrike">
                          <a:solidFill>
                            <a:srgbClr val="FEFEFE"/>
                          </a:solidFill>
                        </a:rPr>
                        <a:t>III-Sargılar birbirine seri bağlanmalıdır</a:t>
                      </a:r>
                      <a:endParaRPr/>
                    </a:p>
                    <a:p>
                      <a:pPr indent="0" lvl="0" marL="0" marR="0" rtl="0" algn="l">
                        <a:spcBef>
                          <a:spcPts val="0"/>
                        </a:spcBef>
                        <a:spcAft>
                          <a:spcPts val="0"/>
                        </a:spcAft>
                        <a:buNone/>
                      </a:pPr>
                      <a:r>
                        <a:t/>
                      </a:r>
                      <a:endParaRPr sz="1600" u="none" cap="none" strike="noStrike">
                        <a:solidFill>
                          <a:srgbClr val="FEFEFE"/>
                        </a:solidFill>
                      </a:endParaRPr>
                    </a:p>
                    <a:p>
                      <a:pPr indent="0" lvl="0" marL="0" marR="0" rtl="0" algn="l">
                        <a:spcBef>
                          <a:spcPts val="0"/>
                        </a:spcBef>
                        <a:spcAft>
                          <a:spcPts val="0"/>
                        </a:spcAft>
                        <a:buNone/>
                      </a:pPr>
                      <a:r>
                        <a:t/>
                      </a:r>
                      <a:endParaRPr sz="1600" u="none" cap="none" strike="noStrike">
                        <a:solidFill>
                          <a:srgbClr val="FEFEFE"/>
                        </a:solidFill>
                      </a:endParaRPr>
                    </a:p>
                    <a:p>
                      <a:pPr indent="0" lvl="0" marL="0" marR="0" rtl="0" algn="l">
                        <a:spcBef>
                          <a:spcPts val="0"/>
                        </a:spcBef>
                        <a:spcAft>
                          <a:spcPts val="0"/>
                        </a:spcAft>
                        <a:buNone/>
                      </a:pPr>
                      <a:r>
                        <a:t/>
                      </a:r>
                      <a:endParaRPr sz="1600" u="none" cap="none" strike="noStrike">
                        <a:solidFill>
                          <a:srgbClr val="FEFEFE"/>
                        </a:solidFill>
                      </a:endParaRPr>
                    </a:p>
                    <a:p>
                      <a:pPr indent="0" lvl="0" marL="0" marR="0" rtl="0" algn="l">
                        <a:spcBef>
                          <a:spcPts val="0"/>
                        </a:spcBef>
                        <a:spcAft>
                          <a:spcPts val="0"/>
                        </a:spcAft>
                        <a:buNone/>
                      </a:pPr>
                      <a:r>
                        <a:rPr lang="en-US" sz="1600" u="none" cap="none" strike="noStrike">
                          <a:solidFill>
                            <a:srgbClr val="FEFEFE"/>
                          </a:solidFill>
                        </a:rPr>
                        <a:t>A) I-II                                     B) I-III</a:t>
                      </a:r>
                      <a:endParaRPr/>
                    </a:p>
                    <a:p>
                      <a:pPr indent="0" lvl="0" marL="0" marR="0" rtl="0" algn="l">
                        <a:spcBef>
                          <a:spcPts val="0"/>
                        </a:spcBef>
                        <a:spcAft>
                          <a:spcPts val="0"/>
                        </a:spcAft>
                        <a:buNone/>
                      </a:pPr>
                      <a:r>
                        <a:t/>
                      </a:r>
                      <a:endParaRPr sz="1600" u="none" cap="none" strike="noStrike">
                        <a:solidFill>
                          <a:srgbClr val="FEFEFE"/>
                        </a:solidFill>
                      </a:endParaRPr>
                    </a:p>
                    <a:p>
                      <a:pPr indent="0" lvl="0" marL="0" marR="0" rtl="0" algn="l">
                        <a:spcBef>
                          <a:spcPts val="0"/>
                        </a:spcBef>
                        <a:spcAft>
                          <a:spcPts val="0"/>
                        </a:spcAft>
                        <a:buNone/>
                      </a:pPr>
                      <a:r>
                        <a:t/>
                      </a:r>
                      <a:endParaRPr sz="1600" u="none" cap="none" strike="noStrike">
                        <a:solidFill>
                          <a:srgbClr val="FEFEFE"/>
                        </a:solidFill>
                      </a:endParaRPr>
                    </a:p>
                    <a:p>
                      <a:pPr indent="0" lvl="0" marL="0" marR="0" rtl="0" algn="l">
                        <a:spcBef>
                          <a:spcPts val="0"/>
                        </a:spcBef>
                        <a:spcAft>
                          <a:spcPts val="0"/>
                        </a:spcAft>
                        <a:buNone/>
                      </a:pPr>
                      <a:r>
                        <a:rPr lang="en-US" sz="1600" u="none" cap="none" strike="noStrike">
                          <a:solidFill>
                            <a:srgbClr val="FEFEFE"/>
                          </a:solidFill>
                        </a:rPr>
                        <a:t>C) II-III                                  D) I-II-III</a:t>
                      </a:r>
                      <a:endParaRPr/>
                    </a:p>
                  </a:txBody>
                  <a:tcPr marT="134325" marB="134325" marR="134325" marL="2583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r>
            </a:tbl>
          </a:graphicData>
        </a:graphic>
      </p:graphicFrame>
      <p:pic>
        <p:nvPicPr>
          <p:cNvPr descr="Onay işareti" id="396" name="Google Shape;396;p43"/>
          <p:cNvPicPr preferRelativeResize="0"/>
          <p:nvPr/>
        </p:nvPicPr>
        <p:blipFill rotWithShape="1">
          <a:blip r:embed="rId3">
            <a:alphaModFix/>
          </a:blip>
          <a:srcRect b="0" l="0" r="0" t="0"/>
          <a:stretch/>
        </p:blipFill>
        <p:spPr>
          <a:xfrm>
            <a:off x="3345204" y="1489227"/>
            <a:ext cx="279483" cy="439443"/>
          </a:xfrm>
          <a:prstGeom prst="rect">
            <a:avLst/>
          </a:prstGeom>
          <a:noFill/>
          <a:ln>
            <a:noFill/>
          </a:ln>
        </p:spPr>
      </p:pic>
      <p:pic>
        <p:nvPicPr>
          <p:cNvPr descr="Onay işareti" id="397" name="Google Shape;397;p43"/>
          <p:cNvPicPr preferRelativeResize="0"/>
          <p:nvPr/>
        </p:nvPicPr>
        <p:blipFill rotWithShape="1">
          <a:blip r:embed="rId3">
            <a:alphaModFix/>
          </a:blip>
          <a:srcRect b="0" l="0" r="0" t="0"/>
          <a:stretch/>
        </p:blipFill>
        <p:spPr>
          <a:xfrm>
            <a:off x="3345204" y="1984157"/>
            <a:ext cx="279483" cy="439443"/>
          </a:xfrm>
          <a:prstGeom prst="rect">
            <a:avLst/>
          </a:prstGeom>
          <a:noFill/>
          <a:ln>
            <a:noFill/>
          </a:ln>
        </p:spPr>
      </p:pic>
      <p:pic>
        <p:nvPicPr>
          <p:cNvPr descr="Kapat" id="398" name="Google Shape;398;p43"/>
          <p:cNvPicPr preferRelativeResize="0"/>
          <p:nvPr/>
        </p:nvPicPr>
        <p:blipFill rotWithShape="1">
          <a:blip r:embed="rId4">
            <a:alphaModFix/>
          </a:blip>
          <a:srcRect b="0" l="0" r="0" t="0"/>
          <a:stretch/>
        </p:blipFill>
        <p:spPr>
          <a:xfrm>
            <a:off x="3345044" y="2583400"/>
            <a:ext cx="279643" cy="279643"/>
          </a:xfrm>
          <a:prstGeom prst="rect">
            <a:avLst/>
          </a:prstGeom>
          <a:noFill/>
          <a:ln>
            <a:noFill/>
          </a:ln>
        </p:spPr>
      </p:pic>
      <p:pic>
        <p:nvPicPr>
          <p:cNvPr descr="Sabitle" id="399" name="Google Shape;399;p43"/>
          <p:cNvPicPr preferRelativeResize="0"/>
          <p:nvPr/>
        </p:nvPicPr>
        <p:blipFill rotWithShape="1">
          <a:blip r:embed="rId5">
            <a:alphaModFix/>
          </a:blip>
          <a:srcRect b="0" l="0" r="0" t="0"/>
          <a:stretch/>
        </p:blipFill>
        <p:spPr>
          <a:xfrm>
            <a:off x="3484865" y="3182645"/>
            <a:ext cx="561133" cy="6968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500"/>
                                        <p:tgtEl>
                                          <p:spTgt spid="396"/>
                                        </p:tgtEl>
                                        <p:attrNameLst>
                                          <p:attrName>ppt_w</p:attrName>
                                        </p:attrNameLst>
                                      </p:cBhvr>
                                      <p:tavLst>
                                        <p:tav fmla="" tm="0">
                                          <p:val>
                                            <p:strVal val="0"/>
                                          </p:val>
                                        </p:tav>
                                        <p:tav fmla="" tm="100000">
                                          <p:val>
                                            <p:strVal val="#ppt_w"/>
                                          </p:val>
                                        </p:tav>
                                      </p:tavLst>
                                    </p:anim>
                                    <p:anim calcmode="lin" valueType="num">
                                      <p:cBhvr additive="base">
                                        <p:cTn dur="500"/>
                                        <p:tgtEl>
                                          <p:spTgt spid="39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500"/>
                                        <p:tgtEl>
                                          <p:spTgt spid="397"/>
                                        </p:tgtEl>
                                        <p:attrNameLst>
                                          <p:attrName>ppt_w</p:attrName>
                                        </p:attrNameLst>
                                      </p:cBhvr>
                                      <p:tavLst>
                                        <p:tav fmla="" tm="0">
                                          <p:val>
                                            <p:strVal val="0"/>
                                          </p:val>
                                        </p:tav>
                                        <p:tav fmla="" tm="100000">
                                          <p:val>
                                            <p:strVal val="#ppt_w"/>
                                          </p:val>
                                        </p:tav>
                                      </p:tavLst>
                                    </p:anim>
                                    <p:anim calcmode="lin" valueType="num">
                                      <p:cBhvr additive="base">
                                        <p:cTn dur="500"/>
                                        <p:tgtEl>
                                          <p:spTgt spid="39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2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250"/>
                                        <p:tgtEl>
                                          <p:spTgt spid="3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116" name="Shape 116"/>
        <p:cNvGrpSpPr/>
        <p:nvPr/>
      </p:nvGrpSpPr>
      <p:grpSpPr>
        <a:xfrm>
          <a:off x="0" y="0"/>
          <a:ext cx="0" cy="0"/>
          <a:chOff x="0" y="0"/>
          <a:chExt cx="0" cy="0"/>
        </a:xfrm>
      </p:grpSpPr>
      <p:sp>
        <p:nvSpPr>
          <p:cNvPr id="117" name="Google Shape;117;p17"/>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7"/>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119" name="Google Shape;119;p17"/>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120" name="Google Shape;120;p17"/>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121" name="Google Shape;121;p17"/>
          <p:cNvPicPr preferRelativeResize="0"/>
          <p:nvPr/>
        </p:nvPicPr>
        <p:blipFill rotWithShape="1">
          <a:blip r:embed="rId4">
            <a:alphaModFix amt="20000"/>
          </a:blip>
          <a:srcRect b="0" l="2" r="0" t="0"/>
          <a:stretch/>
        </p:blipFill>
        <p:spPr>
          <a:xfrm>
            <a:off x="0" y="0"/>
            <a:ext cx="12192000" cy="6858000"/>
          </a:xfrm>
          <a:prstGeom prst="rect">
            <a:avLst/>
          </a:prstGeom>
          <a:noFill/>
          <a:ln>
            <a:noFill/>
          </a:ln>
        </p:spPr>
      </p:pic>
      <p:sp>
        <p:nvSpPr>
          <p:cNvPr id="122" name="Google Shape;122;p17"/>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23" name="Google Shape;123;p17"/>
          <p:cNvSpPr txBox="1"/>
          <p:nvPr>
            <p:ph type="title"/>
          </p:nvPr>
        </p:nvSpPr>
        <p:spPr>
          <a:xfrm>
            <a:off x="1774423" y="802298"/>
            <a:ext cx="8637073" cy="2920713"/>
          </a:xfrm>
          <a:prstGeom prst="rect">
            <a:avLst/>
          </a:prstGeom>
          <a:noFill/>
          <a:ln>
            <a:noFill/>
          </a:ln>
        </p:spPr>
        <p:txBody>
          <a:bodyPr anchorCtr="0" anchor="b" bIns="0" lIns="91425" spcFirstLastPara="1" rIns="91425" wrap="square" tIns="45700">
            <a:noAutofit/>
          </a:bodyPr>
          <a:lstStyle/>
          <a:p>
            <a:pPr indent="0" lvl="0" marL="0" rtl="0" algn="ctr">
              <a:lnSpc>
                <a:spcPct val="90000"/>
              </a:lnSpc>
              <a:spcBef>
                <a:spcPts val="0"/>
              </a:spcBef>
              <a:spcAft>
                <a:spcPts val="0"/>
              </a:spcAft>
              <a:buClr>
                <a:schemeClr val="accent1"/>
              </a:buClr>
              <a:buSzPts val="2520"/>
              <a:buFont typeface="Rockwell"/>
              <a:buNone/>
            </a:pPr>
            <a:r>
              <a:rPr lang="en-US" sz="2520"/>
              <a:t>BU MOTORLARA ASENKRON MOTOR ADI VERILMESININ NEDENI, STATOR SARGILARINDA MEYDANA GELEN MANYETIK ALANIN DÖNÜŞ HIZI ILE ROTOR DEVIR SAYISININ AYNI OLMAMASIDIR.</a:t>
            </a:r>
            <a:r>
              <a:rPr lang="en-US" sz="2340"/>
              <a:t> ROTOR HIZI STATOR MANYETIK ALANIN HIZINDAN DAIMA AZDIR. BUNDAN DOLAYI BU MOTORLARA, UYUMLU OLMAYAN MANASINA GELEN ASENKRON MOTOR DENIR.</a:t>
            </a:r>
            <a:endParaRPr/>
          </a:p>
        </p:txBody>
      </p:sp>
      <p:pic>
        <p:nvPicPr>
          <p:cNvPr id="124" name="Google Shape;124;p17"/>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125" name="Google Shape;125;p17"/>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403" name="Shape 403"/>
        <p:cNvGrpSpPr/>
        <p:nvPr/>
      </p:nvGrpSpPr>
      <p:grpSpPr>
        <a:xfrm>
          <a:off x="0" y="0"/>
          <a:ext cx="0" cy="0"/>
          <a:chOff x="0" y="0"/>
          <a:chExt cx="0" cy="0"/>
        </a:xfrm>
      </p:grpSpPr>
      <p:sp>
        <p:nvSpPr>
          <p:cNvPr id="404" name="Google Shape;404;p44"/>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44"/>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406" name="Google Shape;406;p44"/>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graphicFrame>
        <p:nvGraphicFramePr>
          <p:cNvPr id="407" name="Google Shape;407;p44"/>
          <p:cNvGraphicFramePr/>
          <p:nvPr/>
        </p:nvGraphicFramePr>
        <p:xfrm>
          <a:off x="2572304" y="852256"/>
          <a:ext cx="3000000" cy="3000000"/>
        </p:xfrm>
        <a:graphic>
          <a:graphicData uri="http://schemas.openxmlformats.org/drawingml/2006/table">
            <a:tbl>
              <a:tblPr>
                <a:noFill/>
                <a:tableStyleId>{FE577E8D-C3AA-46AD-8973-C0F1F6202D88}</a:tableStyleId>
              </a:tblPr>
              <a:tblGrid>
                <a:gridCol w="7047400"/>
              </a:tblGrid>
              <a:tr h="4616200">
                <a:tc>
                  <a:txBody>
                    <a:bodyPr/>
                    <a:lstStyle/>
                    <a:p>
                      <a:pPr indent="0" lvl="0" marL="0" marR="0" rtl="0" algn="l">
                        <a:spcBef>
                          <a:spcPts val="0"/>
                        </a:spcBef>
                        <a:spcAft>
                          <a:spcPts val="0"/>
                        </a:spcAft>
                        <a:buNone/>
                      </a:pPr>
                      <a:r>
                        <a:rPr b="1" lang="en-US" sz="1600" u="none" cap="none" strike="noStrike">
                          <a:solidFill>
                            <a:srgbClr val="FEFEFE"/>
                          </a:solidFill>
                        </a:rPr>
                        <a:t>2-)  Aşağıdaki yargılardan hangilerinde üç fazlı motorların çalışması için gerekli olan prensipler doğru olarak verilmiştir?</a:t>
                      </a:r>
                      <a:endParaRPr/>
                    </a:p>
                    <a:p>
                      <a:pPr indent="0" lvl="0" marL="0" marR="0" rtl="0" algn="l">
                        <a:spcBef>
                          <a:spcPts val="0"/>
                        </a:spcBef>
                        <a:spcAft>
                          <a:spcPts val="0"/>
                        </a:spcAft>
                        <a:buNone/>
                      </a:pPr>
                      <a:r>
                        <a:t/>
                      </a:r>
                      <a:endParaRPr b="1" sz="1600" u="none" cap="none" strike="noStrike">
                        <a:solidFill>
                          <a:srgbClr val="FEFEFE"/>
                        </a:solidFill>
                      </a:endParaRPr>
                    </a:p>
                    <a:p>
                      <a:pPr indent="0" lvl="0" marL="0" marR="0" rtl="0" algn="l">
                        <a:spcBef>
                          <a:spcPts val="0"/>
                        </a:spcBef>
                        <a:spcAft>
                          <a:spcPts val="0"/>
                        </a:spcAft>
                        <a:buNone/>
                      </a:pPr>
                      <a:r>
                        <a:rPr b="1" lang="en-US" sz="1600" u="none" cap="none" strike="noStrike">
                          <a:solidFill>
                            <a:srgbClr val="FEFEFE"/>
                          </a:solidFill>
                        </a:rPr>
                        <a:t>I-Alternatif akımın uygulandığı stator sargılarında dönen bir manyetik alan olmalıdır.</a:t>
                      </a:r>
                      <a:br>
                        <a:rPr b="1" lang="en-US" sz="1600" u="none" cap="none" strike="noStrike">
                          <a:solidFill>
                            <a:srgbClr val="FEFEFE"/>
                          </a:solidFill>
                        </a:rPr>
                      </a:br>
                      <a:endParaRPr b="1" sz="1600" u="none" cap="none" strike="noStrike">
                        <a:solidFill>
                          <a:srgbClr val="FEFEFE"/>
                        </a:solidFill>
                      </a:endParaRPr>
                    </a:p>
                    <a:p>
                      <a:pPr indent="0" lvl="0" marL="0" marR="0" rtl="0" algn="l">
                        <a:spcBef>
                          <a:spcPts val="0"/>
                        </a:spcBef>
                        <a:spcAft>
                          <a:spcPts val="0"/>
                        </a:spcAft>
                        <a:buNone/>
                      </a:pPr>
                      <a:r>
                        <a:rPr b="1" lang="en-US" sz="1600" u="none" cap="none" strike="noStrike">
                          <a:solidFill>
                            <a:srgbClr val="FEFEFE"/>
                          </a:solidFill>
                        </a:rPr>
                        <a:t>II-Manyetik alan içinde bulunan bir iletkenden akım geçirilirse o iletken, manyetik alanın dışına doğru iletilir.</a:t>
                      </a:r>
                      <a:br>
                        <a:rPr b="1" lang="en-US" sz="1600" u="none" cap="none" strike="noStrike">
                          <a:solidFill>
                            <a:srgbClr val="FEFEFE"/>
                          </a:solidFill>
                        </a:rPr>
                      </a:br>
                      <a:endParaRPr b="1" sz="1600" u="none" cap="none" strike="noStrike">
                        <a:solidFill>
                          <a:srgbClr val="FEFEFE"/>
                        </a:solidFill>
                      </a:endParaRPr>
                    </a:p>
                    <a:p>
                      <a:pPr indent="0" lvl="0" marL="0" marR="0" rtl="0" algn="l">
                        <a:spcBef>
                          <a:spcPts val="0"/>
                        </a:spcBef>
                        <a:spcAft>
                          <a:spcPts val="0"/>
                        </a:spcAft>
                        <a:buNone/>
                      </a:pPr>
                      <a:r>
                        <a:rPr b="1" lang="en-US" sz="1600" u="none" cap="none" strike="noStrike">
                          <a:solidFill>
                            <a:srgbClr val="FEFEFE"/>
                          </a:solidFill>
                        </a:rPr>
                        <a:t>III-Aynı adlı kutuplar birbirini iter, zıt kutuplar birbirini çeker</a:t>
                      </a:r>
                      <a:endParaRPr/>
                    </a:p>
                    <a:p>
                      <a:pPr indent="0" lvl="0" marL="0" marR="0" rtl="0" algn="l">
                        <a:spcBef>
                          <a:spcPts val="0"/>
                        </a:spcBef>
                        <a:spcAft>
                          <a:spcPts val="0"/>
                        </a:spcAft>
                        <a:buNone/>
                      </a:pPr>
                      <a:r>
                        <a:t/>
                      </a:r>
                      <a:endParaRPr sz="1600" u="none" cap="none" strike="noStrike">
                        <a:solidFill>
                          <a:srgbClr val="FEFEFE"/>
                        </a:solidFill>
                      </a:endParaRPr>
                    </a:p>
                    <a:p>
                      <a:pPr indent="0" lvl="0" marL="0" marR="0" rtl="0" algn="l">
                        <a:spcBef>
                          <a:spcPts val="0"/>
                        </a:spcBef>
                        <a:spcAft>
                          <a:spcPts val="0"/>
                        </a:spcAft>
                        <a:buNone/>
                      </a:pPr>
                      <a:r>
                        <a:t/>
                      </a:r>
                      <a:endParaRPr sz="1600" u="none" cap="none" strike="noStrike">
                        <a:solidFill>
                          <a:srgbClr val="FEFEFE"/>
                        </a:solidFill>
                      </a:endParaRPr>
                    </a:p>
                    <a:p>
                      <a:pPr indent="0" lvl="0" marL="0" marR="0" rtl="0" algn="l">
                        <a:spcBef>
                          <a:spcPts val="0"/>
                        </a:spcBef>
                        <a:spcAft>
                          <a:spcPts val="0"/>
                        </a:spcAft>
                        <a:buNone/>
                      </a:pPr>
                      <a:r>
                        <a:t/>
                      </a:r>
                      <a:endParaRPr sz="1600" u="none" cap="none" strike="noStrike">
                        <a:solidFill>
                          <a:srgbClr val="FEFEFE"/>
                        </a:solidFill>
                      </a:endParaRPr>
                    </a:p>
                    <a:p>
                      <a:pPr indent="0" lvl="0" marL="0" marR="0" rtl="0" algn="l">
                        <a:spcBef>
                          <a:spcPts val="0"/>
                        </a:spcBef>
                        <a:spcAft>
                          <a:spcPts val="0"/>
                        </a:spcAft>
                        <a:buNone/>
                      </a:pPr>
                      <a:r>
                        <a:rPr lang="en-US" sz="1600" u="none" cap="none" strike="noStrike">
                          <a:solidFill>
                            <a:srgbClr val="FEFEFE"/>
                          </a:solidFill>
                        </a:rPr>
                        <a:t>A) I-II                                                     B) I-III</a:t>
                      </a:r>
                      <a:endParaRPr/>
                    </a:p>
                    <a:p>
                      <a:pPr indent="0" lvl="0" marL="0" marR="0" rtl="0" algn="l">
                        <a:spcBef>
                          <a:spcPts val="0"/>
                        </a:spcBef>
                        <a:spcAft>
                          <a:spcPts val="0"/>
                        </a:spcAft>
                        <a:buNone/>
                      </a:pPr>
                      <a:r>
                        <a:t/>
                      </a:r>
                      <a:endParaRPr sz="1600" u="none" cap="none" strike="noStrike">
                        <a:solidFill>
                          <a:srgbClr val="FEFEFE"/>
                        </a:solidFill>
                      </a:endParaRPr>
                    </a:p>
                    <a:p>
                      <a:pPr indent="0" lvl="0" marL="0" marR="0" rtl="0" algn="l">
                        <a:spcBef>
                          <a:spcPts val="0"/>
                        </a:spcBef>
                        <a:spcAft>
                          <a:spcPts val="0"/>
                        </a:spcAft>
                        <a:buNone/>
                      </a:pPr>
                      <a:r>
                        <a:t/>
                      </a:r>
                      <a:endParaRPr sz="1600" u="none" cap="none" strike="noStrike">
                        <a:solidFill>
                          <a:srgbClr val="FEFEFE"/>
                        </a:solidFill>
                      </a:endParaRPr>
                    </a:p>
                    <a:p>
                      <a:pPr indent="0" lvl="0" marL="0" marR="0" rtl="0" algn="l">
                        <a:spcBef>
                          <a:spcPts val="0"/>
                        </a:spcBef>
                        <a:spcAft>
                          <a:spcPts val="0"/>
                        </a:spcAft>
                        <a:buNone/>
                      </a:pPr>
                      <a:r>
                        <a:rPr lang="en-US" sz="1600" u="none" cap="none" strike="noStrike">
                          <a:solidFill>
                            <a:srgbClr val="FEFEFE"/>
                          </a:solidFill>
                        </a:rPr>
                        <a:t>C) II-III                                                  D) I-II-III</a:t>
                      </a:r>
                      <a:endParaRPr/>
                    </a:p>
                  </a:txBody>
                  <a:tcPr marT="121075" marB="121075" marR="121075" marL="201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29803"/>
                      </a:srgbClr>
                    </a:solidFill>
                  </a:tcPr>
                </a:tc>
              </a:tr>
            </a:tbl>
          </a:graphicData>
        </a:graphic>
      </p:graphicFrame>
      <p:pic>
        <p:nvPicPr>
          <p:cNvPr descr="Onay işareti" id="408" name="Google Shape;408;p44"/>
          <p:cNvPicPr preferRelativeResize="0"/>
          <p:nvPr/>
        </p:nvPicPr>
        <p:blipFill rotWithShape="1">
          <a:blip r:embed="rId4">
            <a:alphaModFix/>
          </a:blip>
          <a:srcRect b="0" l="0" r="0" t="0"/>
          <a:stretch/>
        </p:blipFill>
        <p:spPr>
          <a:xfrm>
            <a:off x="2572304" y="1578109"/>
            <a:ext cx="279483" cy="439443"/>
          </a:xfrm>
          <a:prstGeom prst="rect">
            <a:avLst/>
          </a:prstGeom>
          <a:noFill/>
          <a:ln>
            <a:noFill/>
          </a:ln>
        </p:spPr>
      </p:pic>
      <p:pic>
        <p:nvPicPr>
          <p:cNvPr descr="Onay işareti" id="409" name="Google Shape;409;p44"/>
          <p:cNvPicPr preferRelativeResize="0"/>
          <p:nvPr/>
        </p:nvPicPr>
        <p:blipFill rotWithShape="1">
          <a:blip r:embed="rId4">
            <a:alphaModFix/>
          </a:blip>
          <a:srcRect b="0" l="0" r="0" t="0"/>
          <a:stretch/>
        </p:blipFill>
        <p:spPr>
          <a:xfrm>
            <a:off x="2572304" y="2303962"/>
            <a:ext cx="279483" cy="439443"/>
          </a:xfrm>
          <a:prstGeom prst="rect">
            <a:avLst/>
          </a:prstGeom>
          <a:noFill/>
          <a:ln>
            <a:noFill/>
          </a:ln>
        </p:spPr>
      </p:pic>
      <p:pic>
        <p:nvPicPr>
          <p:cNvPr descr="Onay işareti" id="410" name="Google Shape;410;p44"/>
          <p:cNvPicPr preferRelativeResize="0"/>
          <p:nvPr/>
        </p:nvPicPr>
        <p:blipFill rotWithShape="1">
          <a:blip r:embed="rId4">
            <a:alphaModFix/>
          </a:blip>
          <a:srcRect b="0" l="0" r="0" t="0"/>
          <a:stretch/>
        </p:blipFill>
        <p:spPr>
          <a:xfrm>
            <a:off x="2572303" y="3029815"/>
            <a:ext cx="279483" cy="439443"/>
          </a:xfrm>
          <a:prstGeom prst="rect">
            <a:avLst/>
          </a:prstGeom>
          <a:noFill/>
          <a:ln>
            <a:noFill/>
          </a:ln>
        </p:spPr>
      </p:pic>
      <p:pic>
        <p:nvPicPr>
          <p:cNvPr descr="Beyin" id="411" name="Google Shape;411;p44"/>
          <p:cNvPicPr preferRelativeResize="0"/>
          <p:nvPr/>
        </p:nvPicPr>
        <p:blipFill rotWithShape="1">
          <a:blip r:embed="rId5">
            <a:alphaModFix/>
          </a:blip>
          <a:srcRect b="0" l="0" r="0" t="0"/>
          <a:stretch/>
        </p:blipFill>
        <p:spPr>
          <a:xfrm flipH="1">
            <a:off x="5585534" y="4433621"/>
            <a:ext cx="690239" cy="690239"/>
          </a:xfrm>
          <a:prstGeom prst="rect">
            <a:avLst/>
          </a:prstGeom>
          <a:noFill/>
          <a:ln>
            <a:noFill/>
          </a:ln>
        </p:spPr>
      </p:pic>
      <p:pic>
        <p:nvPicPr>
          <p:cNvPr descr="Kalp atışı" id="412" name="Google Shape;412;p44"/>
          <p:cNvPicPr preferRelativeResize="0"/>
          <p:nvPr/>
        </p:nvPicPr>
        <p:blipFill rotWithShape="1">
          <a:blip r:embed="rId6">
            <a:alphaModFix/>
          </a:blip>
          <a:srcRect b="0" l="0" r="0" t="0"/>
          <a:stretch/>
        </p:blipFill>
        <p:spPr>
          <a:xfrm>
            <a:off x="2572303" y="3835796"/>
            <a:ext cx="914400" cy="914400"/>
          </a:xfrm>
          <a:prstGeom prst="rect">
            <a:avLst/>
          </a:prstGeom>
          <a:noFill/>
          <a:ln>
            <a:noFill/>
          </a:ln>
        </p:spPr>
      </p:pic>
      <p:pic>
        <p:nvPicPr>
          <p:cNvPr descr="Kalp atışı" id="413" name="Google Shape;413;p44"/>
          <p:cNvPicPr preferRelativeResize="0"/>
          <p:nvPr/>
        </p:nvPicPr>
        <p:blipFill rotWithShape="1">
          <a:blip r:embed="rId6">
            <a:alphaModFix/>
          </a:blip>
          <a:srcRect b="0" l="0" r="0" t="0"/>
          <a:stretch/>
        </p:blipFill>
        <p:spPr>
          <a:xfrm>
            <a:off x="2635926" y="4554048"/>
            <a:ext cx="914400" cy="914400"/>
          </a:xfrm>
          <a:prstGeom prst="rect">
            <a:avLst/>
          </a:prstGeom>
          <a:noFill/>
          <a:ln>
            <a:noFill/>
          </a:ln>
        </p:spPr>
      </p:pic>
      <p:pic>
        <p:nvPicPr>
          <p:cNvPr descr="Kalp atışı" id="414" name="Google Shape;414;p44"/>
          <p:cNvPicPr preferRelativeResize="0"/>
          <p:nvPr/>
        </p:nvPicPr>
        <p:blipFill rotWithShape="1">
          <a:blip r:embed="rId6">
            <a:alphaModFix/>
          </a:blip>
          <a:srcRect b="0" l="0" r="0" t="0"/>
          <a:stretch/>
        </p:blipFill>
        <p:spPr>
          <a:xfrm>
            <a:off x="5818573" y="3835796"/>
            <a:ext cx="914400" cy="914400"/>
          </a:xfrm>
          <a:prstGeom prst="rect">
            <a:avLst/>
          </a:prstGeom>
          <a:noFill/>
          <a:ln>
            <a:noFill/>
          </a:ln>
        </p:spPr>
      </p:pic>
      <p:pic>
        <p:nvPicPr>
          <p:cNvPr descr="Kalp atışı" id="415" name="Google Shape;415;p44"/>
          <p:cNvPicPr preferRelativeResize="0"/>
          <p:nvPr/>
        </p:nvPicPr>
        <p:blipFill rotWithShape="1">
          <a:blip r:embed="rId6">
            <a:alphaModFix/>
          </a:blip>
          <a:srcRect b="0" l="0" r="0" t="0"/>
          <a:stretch/>
        </p:blipFill>
        <p:spPr>
          <a:xfrm>
            <a:off x="4824273" y="4242615"/>
            <a:ext cx="914400" cy="91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par>
                                <p:cTn fill="hold" nodeType="withEffect" presetClass="entr" presetID="2" presetSubtype="4">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500"/>
                                        <p:tgtEl>
                                          <p:spTgt spid="4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aphicFrame>
        <p:nvGraphicFramePr>
          <p:cNvPr id="420" name="Google Shape;420;p45"/>
          <p:cNvGraphicFramePr/>
          <p:nvPr/>
        </p:nvGraphicFramePr>
        <p:xfrm>
          <a:off x="4383904" y="776890"/>
          <a:ext cx="3000000" cy="3000000"/>
        </p:xfrm>
        <a:graphic>
          <a:graphicData uri="http://schemas.openxmlformats.org/drawingml/2006/table">
            <a:tbl>
              <a:tblPr>
                <a:noFill/>
                <a:tableStyleId>{FE577E8D-C3AA-46AD-8973-C0F1F6202D88}</a:tableStyleId>
              </a:tblPr>
              <a:tblGrid>
                <a:gridCol w="7047400"/>
              </a:tblGrid>
              <a:tr h="4616200">
                <a:tc>
                  <a:txBody>
                    <a:bodyPr/>
                    <a:lstStyle/>
                    <a:p>
                      <a:pPr indent="0" lvl="0" marL="0" marR="0" rtl="0" algn="l">
                        <a:spcBef>
                          <a:spcPts val="0"/>
                        </a:spcBef>
                        <a:spcAft>
                          <a:spcPts val="0"/>
                        </a:spcAft>
                        <a:buNone/>
                      </a:pPr>
                      <a:r>
                        <a:rPr b="1" lang="en-US" sz="1800" u="none" cap="none" strike="noStrike">
                          <a:solidFill>
                            <a:srgbClr val="FEFEFE"/>
                          </a:solidFill>
                        </a:rPr>
                        <a:t>3-)  Asenkron motorlarda yıldız-üçgen bağlantı kullanılmasının sebebi nedir?</a:t>
                      </a:r>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rPr lang="en-US" sz="1800" u="none" cap="none" strike="noStrike">
                          <a:solidFill>
                            <a:srgbClr val="FEFEFE"/>
                          </a:solidFill>
                        </a:rPr>
                        <a:t>A) Motorun devir sayısını arttırmak                                                 </a:t>
                      </a:r>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rPr lang="en-US" sz="1800" u="none" cap="none" strike="noStrike">
                          <a:solidFill>
                            <a:srgbClr val="FEFEFE"/>
                          </a:solidFill>
                        </a:rPr>
                        <a:t>B) Kalkış akımını düşürmek</a:t>
                      </a:r>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rPr lang="en-US" sz="1800" u="none" cap="none" strike="noStrike">
                          <a:solidFill>
                            <a:srgbClr val="FEFEFE"/>
                          </a:solidFill>
                        </a:rPr>
                        <a:t>C) Faz açısını ayarlamak</a:t>
                      </a:r>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rPr lang="en-US" sz="1800" u="none" cap="none" strike="noStrike">
                          <a:solidFill>
                            <a:srgbClr val="FEFEFE"/>
                          </a:solidFill>
                        </a:rPr>
                        <a:t>D) Diğer araçlara rahatça bağlanabilmesi</a:t>
                      </a:r>
                      <a:endParaRPr/>
                    </a:p>
                  </a:txBody>
                  <a:tcPr marT="121075" marB="121075" marR="121075" marL="201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29803"/>
                      </a:srgbClr>
                    </a:solidFill>
                  </a:tcPr>
                </a:tc>
              </a:tr>
            </a:tbl>
          </a:graphicData>
        </a:graphic>
      </p:graphicFrame>
      <p:pic>
        <p:nvPicPr>
          <p:cNvPr descr="Saksafon" id="421" name="Google Shape;421;p45"/>
          <p:cNvPicPr preferRelativeResize="0"/>
          <p:nvPr/>
        </p:nvPicPr>
        <p:blipFill rotWithShape="1">
          <a:blip r:embed="rId3">
            <a:alphaModFix/>
          </a:blip>
          <a:srcRect b="0" l="0" r="0" t="0"/>
          <a:stretch/>
        </p:blipFill>
        <p:spPr>
          <a:xfrm>
            <a:off x="0" y="461637"/>
            <a:ext cx="1180730" cy="1340529"/>
          </a:xfrm>
          <a:prstGeom prst="rect">
            <a:avLst/>
          </a:prstGeom>
          <a:noFill/>
          <a:ln>
            <a:noFill/>
          </a:ln>
        </p:spPr>
      </p:pic>
      <p:pic>
        <p:nvPicPr>
          <p:cNvPr descr="Müzik" id="422" name="Google Shape;422;p45"/>
          <p:cNvPicPr preferRelativeResize="0"/>
          <p:nvPr/>
        </p:nvPicPr>
        <p:blipFill rotWithShape="1">
          <a:blip r:embed="rId4">
            <a:alphaModFix/>
          </a:blip>
          <a:srcRect b="0" l="0" r="0" t="0"/>
          <a:stretch/>
        </p:blipFill>
        <p:spPr>
          <a:xfrm>
            <a:off x="893869" y="725750"/>
            <a:ext cx="428903" cy="428903"/>
          </a:xfrm>
          <a:prstGeom prst="rect">
            <a:avLst/>
          </a:prstGeom>
          <a:noFill/>
          <a:ln>
            <a:noFill/>
          </a:ln>
        </p:spPr>
      </p:pic>
      <p:pic>
        <p:nvPicPr>
          <p:cNvPr descr="Müzik notaları" id="423" name="Google Shape;423;p45"/>
          <p:cNvPicPr preferRelativeResize="0"/>
          <p:nvPr/>
        </p:nvPicPr>
        <p:blipFill rotWithShape="1">
          <a:blip r:embed="rId5">
            <a:alphaModFix/>
          </a:blip>
          <a:srcRect b="0" l="0" r="0" t="0"/>
          <a:stretch/>
        </p:blipFill>
        <p:spPr>
          <a:xfrm>
            <a:off x="1266131" y="737956"/>
            <a:ext cx="428904" cy="428904"/>
          </a:xfrm>
          <a:prstGeom prst="rect">
            <a:avLst/>
          </a:prstGeom>
          <a:noFill/>
          <a:ln>
            <a:noFill/>
          </a:ln>
        </p:spPr>
      </p:pic>
      <p:pic>
        <p:nvPicPr>
          <p:cNvPr descr="Müzik notası " id="424" name="Google Shape;424;p45"/>
          <p:cNvPicPr preferRelativeResize="0"/>
          <p:nvPr/>
        </p:nvPicPr>
        <p:blipFill rotWithShape="1">
          <a:blip r:embed="rId6">
            <a:alphaModFix/>
          </a:blip>
          <a:srcRect b="0" l="0" r="0" t="0"/>
          <a:stretch/>
        </p:blipFill>
        <p:spPr>
          <a:xfrm>
            <a:off x="1480583" y="940201"/>
            <a:ext cx="428904" cy="428904"/>
          </a:xfrm>
          <a:prstGeom prst="rect">
            <a:avLst/>
          </a:prstGeom>
          <a:noFill/>
          <a:ln>
            <a:noFill/>
          </a:ln>
        </p:spPr>
      </p:pic>
      <p:pic>
        <p:nvPicPr>
          <p:cNvPr descr="Müzik notası " id="425" name="Google Shape;425;p45"/>
          <p:cNvPicPr preferRelativeResize="0"/>
          <p:nvPr/>
        </p:nvPicPr>
        <p:blipFill rotWithShape="1">
          <a:blip r:embed="rId6">
            <a:alphaModFix/>
          </a:blip>
          <a:srcRect b="0" l="0" r="0" t="0"/>
          <a:stretch/>
        </p:blipFill>
        <p:spPr>
          <a:xfrm>
            <a:off x="1686945" y="1092995"/>
            <a:ext cx="428904" cy="428904"/>
          </a:xfrm>
          <a:prstGeom prst="rect">
            <a:avLst/>
          </a:prstGeom>
          <a:noFill/>
          <a:ln>
            <a:noFill/>
          </a:ln>
        </p:spPr>
      </p:pic>
      <p:pic>
        <p:nvPicPr>
          <p:cNvPr descr="Müzik" id="426" name="Google Shape;426;p45"/>
          <p:cNvPicPr preferRelativeResize="0"/>
          <p:nvPr/>
        </p:nvPicPr>
        <p:blipFill rotWithShape="1">
          <a:blip r:embed="rId4">
            <a:alphaModFix/>
          </a:blip>
          <a:srcRect b="0" l="0" r="0" t="0"/>
          <a:stretch/>
        </p:blipFill>
        <p:spPr>
          <a:xfrm>
            <a:off x="1856807" y="1417582"/>
            <a:ext cx="428903" cy="428903"/>
          </a:xfrm>
          <a:prstGeom prst="rect">
            <a:avLst/>
          </a:prstGeom>
          <a:noFill/>
          <a:ln>
            <a:noFill/>
          </a:ln>
        </p:spPr>
      </p:pic>
      <p:pic>
        <p:nvPicPr>
          <p:cNvPr descr="Müzik notaları" id="427" name="Google Shape;427;p45"/>
          <p:cNvPicPr preferRelativeResize="0"/>
          <p:nvPr/>
        </p:nvPicPr>
        <p:blipFill rotWithShape="1">
          <a:blip r:embed="rId5">
            <a:alphaModFix/>
          </a:blip>
          <a:srcRect b="0" l="0" r="0" t="0"/>
          <a:stretch/>
        </p:blipFill>
        <p:spPr>
          <a:xfrm>
            <a:off x="2079452" y="1742168"/>
            <a:ext cx="428904" cy="428904"/>
          </a:xfrm>
          <a:prstGeom prst="rect">
            <a:avLst/>
          </a:prstGeom>
          <a:noFill/>
          <a:ln>
            <a:noFill/>
          </a:ln>
        </p:spPr>
      </p:pic>
      <p:pic>
        <p:nvPicPr>
          <p:cNvPr descr="Müzik" id="428" name="Google Shape;428;p45"/>
          <p:cNvPicPr preferRelativeResize="0"/>
          <p:nvPr/>
        </p:nvPicPr>
        <p:blipFill rotWithShape="1">
          <a:blip r:embed="rId4">
            <a:alphaModFix/>
          </a:blip>
          <a:srcRect b="0" l="0" r="0" t="0"/>
          <a:stretch/>
        </p:blipFill>
        <p:spPr>
          <a:xfrm>
            <a:off x="2356709" y="1962034"/>
            <a:ext cx="428903" cy="428903"/>
          </a:xfrm>
          <a:prstGeom prst="rect">
            <a:avLst/>
          </a:prstGeom>
          <a:noFill/>
          <a:ln>
            <a:noFill/>
          </a:ln>
        </p:spPr>
      </p:pic>
      <p:pic>
        <p:nvPicPr>
          <p:cNvPr descr="Müzik notası " id="429" name="Google Shape;429;p45"/>
          <p:cNvPicPr preferRelativeResize="0"/>
          <p:nvPr/>
        </p:nvPicPr>
        <p:blipFill rotWithShape="1">
          <a:blip r:embed="rId6">
            <a:alphaModFix/>
          </a:blip>
          <a:srcRect b="0" l="0" r="0" t="0"/>
          <a:stretch/>
        </p:blipFill>
        <p:spPr>
          <a:xfrm>
            <a:off x="2555108" y="2230023"/>
            <a:ext cx="428904" cy="428904"/>
          </a:xfrm>
          <a:prstGeom prst="rect">
            <a:avLst/>
          </a:prstGeom>
          <a:noFill/>
          <a:ln>
            <a:noFill/>
          </a:ln>
        </p:spPr>
      </p:pic>
      <p:pic>
        <p:nvPicPr>
          <p:cNvPr descr="Müzik notaları" id="430" name="Google Shape;430;p45"/>
          <p:cNvPicPr preferRelativeResize="0"/>
          <p:nvPr/>
        </p:nvPicPr>
        <p:blipFill rotWithShape="1">
          <a:blip r:embed="rId5">
            <a:alphaModFix/>
          </a:blip>
          <a:srcRect b="0" l="0" r="0" t="0"/>
          <a:stretch/>
        </p:blipFill>
        <p:spPr>
          <a:xfrm>
            <a:off x="2756162" y="2547679"/>
            <a:ext cx="428904" cy="428904"/>
          </a:xfrm>
          <a:prstGeom prst="rect">
            <a:avLst/>
          </a:prstGeom>
          <a:noFill/>
          <a:ln>
            <a:noFill/>
          </a:ln>
        </p:spPr>
      </p:pic>
      <p:pic>
        <p:nvPicPr>
          <p:cNvPr descr="Müzik" id="431" name="Google Shape;431;p45"/>
          <p:cNvPicPr preferRelativeResize="0"/>
          <p:nvPr/>
        </p:nvPicPr>
        <p:blipFill rotWithShape="1">
          <a:blip r:embed="rId4">
            <a:alphaModFix/>
          </a:blip>
          <a:srcRect b="0" l="0" r="0" t="0"/>
          <a:stretch/>
        </p:blipFill>
        <p:spPr>
          <a:xfrm>
            <a:off x="3008205" y="2862621"/>
            <a:ext cx="428903" cy="428903"/>
          </a:xfrm>
          <a:prstGeom prst="rect">
            <a:avLst/>
          </a:prstGeom>
          <a:noFill/>
          <a:ln>
            <a:noFill/>
          </a:ln>
        </p:spPr>
      </p:pic>
      <p:pic>
        <p:nvPicPr>
          <p:cNvPr descr="Müzik notaları " id="432" name="Google Shape;432;p45"/>
          <p:cNvPicPr preferRelativeResize="0"/>
          <p:nvPr/>
        </p:nvPicPr>
        <p:blipFill rotWithShape="1">
          <a:blip r:embed="rId7">
            <a:alphaModFix/>
          </a:blip>
          <a:srcRect b="0" l="0" r="0" t="0"/>
          <a:stretch/>
        </p:blipFill>
        <p:spPr>
          <a:xfrm>
            <a:off x="3772652" y="2740840"/>
            <a:ext cx="914400" cy="914400"/>
          </a:xfrm>
          <a:prstGeom prst="rect">
            <a:avLst/>
          </a:prstGeom>
          <a:noFill/>
          <a:ln>
            <a:noFill/>
          </a:ln>
        </p:spPr>
      </p:pic>
      <p:pic>
        <p:nvPicPr>
          <p:cNvPr descr="Müzik notaları" id="433" name="Google Shape;433;p45"/>
          <p:cNvPicPr preferRelativeResize="0"/>
          <p:nvPr/>
        </p:nvPicPr>
        <p:blipFill rotWithShape="1">
          <a:blip r:embed="rId5">
            <a:alphaModFix/>
          </a:blip>
          <a:srcRect b="0" l="0" r="0" t="0"/>
          <a:stretch/>
        </p:blipFill>
        <p:spPr>
          <a:xfrm>
            <a:off x="3384350" y="2975815"/>
            <a:ext cx="428904" cy="4289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437" name="Shape 437"/>
        <p:cNvGrpSpPr/>
        <p:nvPr/>
      </p:nvGrpSpPr>
      <p:grpSpPr>
        <a:xfrm>
          <a:off x="0" y="0"/>
          <a:ext cx="0" cy="0"/>
          <a:chOff x="0" y="0"/>
          <a:chExt cx="0" cy="0"/>
        </a:xfrm>
      </p:grpSpPr>
      <p:sp>
        <p:nvSpPr>
          <p:cNvPr id="438" name="Google Shape;438;p46"/>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46"/>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440" name="Google Shape;440;p46"/>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graphicFrame>
        <p:nvGraphicFramePr>
          <p:cNvPr id="441" name="Google Shape;441;p46"/>
          <p:cNvGraphicFramePr/>
          <p:nvPr/>
        </p:nvGraphicFramePr>
        <p:xfrm>
          <a:off x="3615779" y="1131854"/>
          <a:ext cx="3000000" cy="3000000"/>
        </p:xfrm>
        <a:graphic>
          <a:graphicData uri="http://schemas.openxmlformats.org/drawingml/2006/table">
            <a:tbl>
              <a:tblPr>
                <a:noFill/>
                <a:tableStyleId>{FE577E8D-C3AA-46AD-8973-C0F1F6202D88}</a:tableStyleId>
              </a:tblPr>
              <a:tblGrid>
                <a:gridCol w="4960450"/>
              </a:tblGrid>
              <a:tr h="4207700">
                <a:tc>
                  <a:txBody>
                    <a:bodyPr/>
                    <a:lstStyle/>
                    <a:p>
                      <a:pPr indent="0" lvl="0" marL="0" marR="0" rtl="0" algn="l">
                        <a:spcBef>
                          <a:spcPts val="0"/>
                        </a:spcBef>
                        <a:spcAft>
                          <a:spcPts val="0"/>
                        </a:spcAft>
                        <a:buNone/>
                      </a:pPr>
                      <a:r>
                        <a:rPr b="1" lang="en-US" sz="1700" u="none" cap="none" strike="noStrike">
                          <a:solidFill>
                            <a:srgbClr val="FEFEFE"/>
                          </a:solidFill>
                        </a:rPr>
                        <a:t>4-)  Aşağıdakilerden hangisi üç fazlı asenkron motorlarda devir yönünün değiştirilmesi için doğru olarak verilmiştir?</a:t>
                      </a:r>
                      <a:endParaRPr/>
                    </a:p>
                    <a:p>
                      <a:pPr indent="0" lvl="0" marL="0" marR="0" rtl="0" algn="l">
                        <a:spcBef>
                          <a:spcPts val="0"/>
                        </a:spcBef>
                        <a:spcAft>
                          <a:spcPts val="0"/>
                        </a:spcAft>
                        <a:buNone/>
                      </a:pPr>
                      <a:r>
                        <a:t/>
                      </a:r>
                      <a:endParaRPr sz="1700" u="none" cap="none" strike="noStrike">
                        <a:solidFill>
                          <a:srgbClr val="FEFEFE"/>
                        </a:solidFill>
                      </a:endParaRPr>
                    </a:p>
                    <a:p>
                      <a:pPr indent="0" lvl="0" marL="0" marR="0" rtl="0" algn="l">
                        <a:spcBef>
                          <a:spcPts val="0"/>
                        </a:spcBef>
                        <a:spcAft>
                          <a:spcPts val="0"/>
                        </a:spcAft>
                        <a:buNone/>
                      </a:pPr>
                      <a:r>
                        <a:rPr lang="en-US" sz="1700" u="none" cap="none" strike="noStrike">
                          <a:solidFill>
                            <a:srgbClr val="FEFEFE"/>
                          </a:solidFill>
                        </a:rPr>
                        <a:t>A) Motora uygulanan 3 fazdan herhangi bir tanesinin yeri değiştirilir</a:t>
                      </a:r>
                      <a:endParaRPr/>
                    </a:p>
                    <a:p>
                      <a:pPr indent="0" lvl="0" marL="0" marR="0" rtl="0" algn="l">
                        <a:spcBef>
                          <a:spcPts val="0"/>
                        </a:spcBef>
                        <a:spcAft>
                          <a:spcPts val="0"/>
                        </a:spcAft>
                        <a:buNone/>
                      </a:pPr>
                      <a:r>
                        <a:t/>
                      </a:r>
                      <a:endParaRPr sz="1700" u="none" cap="none" strike="noStrike">
                        <a:solidFill>
                          <a:srgbClr val="FEFEFE"/>
                        </a:solidFill>
                      </a:endParaRPr>
                    </a:p>
                    <a:p>
                      <a:pPr indent="0" lvl="0" marL="0" marR="0" rtl="0" algn="l">
                        <a:spcBef>
                          <a:spcPts val="0"/>
                        </a:spcBef>
                        <a:spcAft>
                          <a:spcPts val="0"/>
                        </a:spcAft>
                        <a:buNone/>
                      </a:pPr>
                      <a:r>
                        <a:rPr lang="en-US" sz="1700" u="none" cap="none" strike="noStrike">
                          <a:solidFill>
                            <a:srgbClr val="FEFEFE"/>
                          </a:solidFill>
                        </a:rPr>
                        <a:t>B) Motora uygulanan 3 fazdan herhangi iki tanesinin yerleri değiştirilir</a:t>
                      </a:r>
                      <a:endParaRPr/>
                    </a:p>
                    <a:p>
                      <a:pPr indent="0" lvl="0" marL="0" marR="0" rtl="0" algn="l">
                        <a:spcBef>
                          <a:spcPts val="0"/>
                        </a:spcBef>
                        <a:spcAft>
                          <a:spcPts val="0"/>
                        </a:spcAft>
                        <a:buNone/>
                      </a:pPr>
                      <a:r>
                        <a:t/>
                      </a:r>
                      <a:endParaRPr sz="1700" u="none" cap="none" strike="noStrike">
                        <a:solidFill>
                          <a:srgbClr val="FEFEFE"/>
                        </a:solidFill>
                      </a:endParaRPr>
                    </a:p>
                    <a:p>
                      <a:pPr indent="0" lvl="0" marL="0" marR="0" rtl="0" algn="l">
                        <a:spcBef>
                          <a:spcPts val="0"/>
                        </a:spcBef>
                        <a:spcAft>
                          <a:spcPts val="0"/>
                        </a:spcAft>
                        <a:buNone/>
                      </a:pPr>
                      <a:r>
                        <a:rPr lang="en-US" sz="1700" u="none" cap="none" strike="noStrike">
                          <a:solidFill>
                            <a:srgbClr val="FEFEFE"/>
                          </a:solidFill>
                        </a:rPr>
                        <a:t>C) Motora uygulanan 3 fazdan hepsinin yerleri değiştirilir</a:t>
                      </a:r>
                      <a:endParaRPr/>
                    </a:p>
                    <a:p>
                      <a:pPr indent="0" lvl="0" marL="0" marR="0" rtl="0" algn="l">
                        <a:spcBef>
                          <a:spcPts val="0"/>
                        </a:spcBef>
                        <a:spcAft>
                          <a:spcPts val="0"/>
                        </a:spcAft>
                        <a:buNone/>
                      </a:pPr>
                      <a:r>
                        <a:t/>
                      </a:r>
                      <a:endParaRPr sz="1700" u="none" cap="none" strike="noStrike">
                        <a:solidFill>
                          <a:srgbClr val="FEFEFE"/>
                        </a:solidFill>
                      </a:endParaRPr>
                    </a:p>
                    <a:p>
                      <a:pPr indent="0" lvl="0" marL="0" marR="0" rtl="0" algn="l">
                        <a:spcBef>
                          <a:spcPts val="0"/>
                        </a:spcBef>
                        <a:spcAft>
                          <a:spcPts val="0"/>
                        </a:spcAft>
                        <a:buNone/>
                      </a:pPr>
                      <a:r>
                        <a:rPr lang="en-US" sz="1700" u="none" cap="none" strike="noStrike">
                          <a:solidFill>
                            <a:srgbClr val="FEFEFE"/>
                          </a:solidFill>
                        </a:rPr>
                        <a:t>D) Hepsi doğru</a:t>
                      </a:r>
                      <a:endParaRPr/>
                    </a:p>
                  </a:txBody>
                  <a:tcPr marT="144550" marB="144550" marR="144550" marL="240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29803"/>
                      </a:srgbClr>
                    </a:solidFill>
                  </a:tcPr>
                </a:tc>
              </a:tr>
            </a:tbl>
          </a:graphicData>
        </a:graphic>
      </p:graphicFrame>
      <p:pic>
        <p:nvPicPr>
          <p:cNvPr descr="Serçe" id="442" name="Google Shape;442;p46"/>
          <p:cNvPicPr preferRelativeResize="0"/>
          <p:nvPr/>
        </p:nvPicPr>
        <p:blipFill rotWithShape="1">
          <a:blip r:embed="rId4">
            <a:alphaModFix/>
          </a:blip>
          <a:srcRect b="0" l="0" r="0" t="0"/>
          <a:stretch/>
        </p:blipFill>
        <p:spPr>
          <a:xfrm>
            <a:off x="3715082" y="3040726"/>
            <a:ext cx="375898" cy="4787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822"/>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aphicFrame>
        <p:nvGraphicFramePr>
          <p:cNvPr id="447" name="Google Shape;447;p47"/>
          <p:cNvGraphicFramePr/>
          <p:nvPr/>
        </p:nvGraphicFramePr>
        <p:xfrm>
          <a:off x="2572304" y="852256"/>
          <a:ext cx="3000000" cy="3000000"/>
        </p:xfrm>
        <a:graphic>
          <a:graphicData uri="http://schemas.openxmlformats.org/drawingml/2006/table">
            <a:tbl>
              <a:tblPr>
                <a:noFill/>
                <a:tableStyleId>{FE577E8D-C3AA-46AD-8973-C0F1F6202D88}</a:tableStyleId>
              </a:tblPr>
              <a:tblGrid>
                <a:gridCol w="6909050"/>
              </a:tblGrid>
              <a:tr h="4465475">
                <a:tc>
                  <a:txBody>
                    <a:bodyPr/>
                    <a:lstStyle/>
                    <a:p>
                      <a:pPr indent="0" lvl="0" marL="0" marR="0" rtl="0" algn="l">
                        <a:spcBef>
                          <a:spcPts val="0"/>
                        </a:spcBef>
                        <a:spcAft>
                          <a:spcPts val="0"/>
                        </a:spcAft>
                        <a:buNone/>
                      </a:pPr>
                      <a:r>
                        <a:rPr b="1" lang="en-US" sz="1800" u="none" cap="none" strike="noStrike">
                          <a:solidFill>
                            <a:srgbClr val="FEFEFE"/>
                          </a:solidFill>
                        </a:rPr>
                        <a:t>5-)  4 çift kutuplu bir asenkron motorun döner alan hızı 7200 rpm ise şebeke frekansı kaçtır?</a:t>
                      </a:r>
                      <a:endParaRPr sz="1800" u="none" cap="none" strike="noStrike">
                        <a:solidFill>
                          <a:srgbClr val="FEFEFE"/>
                        </a:solidFill>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rPr lang="en-US" sz="1800" u="none" cap="none" strike="noStrike">
                          <a:solidFill>
                            <a:srgbClr val="FEFEFE"/>
                          </a:solidFill>
                        </a:rPr>
                        <a:t>A) 680                                                 B) 420</a:t>
                      </a:r>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rPr lang="en-US" sz="1800" u="none" cap="none" strike="noStrike">
                          <a:solidFill>
                            <a:srgbClr val="FEFEFE"/>
                          </a:solidFill>
                        </a:rPr>
                        <a:t>C) 480                                                 D) 560</a:t>
                      </a:r>
                      <a:endParaRPr/>
                    </a:p>
                    <a:p>
                      <a:pPr indent="0" lvl="0" marL="0" marR="0" rtl="0" algn="l">
                        <a:spcBef>
                          <a:spcPts val="0"/>
                        </a:spcBef>
                        <a:spcAft>
                          <a:spcPts val="0"/>
                        </a:spcAft>
                        <a:buNone/>
                      </a:pPr>
                      <a:r>
                        <a:t/>
                      </a:r>
                      <a:endParaRPr sz="1800" u="none" cap="none" strike="noStrike">
                        <a:solidFill>
                          <a:srgbClr val="FEFEFE"/>
                        </a:solidFill>
                      </a:endParaRPr>
                    </a:p>
                    <a:p>
                      <a:pPr indent="0" lvl="0" marL="0" marR="0" rtl="0" algn="l">
                        <a:spcBef>
                          <a:spcPts val="0"/>
                        </a:spcBef>
                        <a:spcAft>
                          <a:spcPts val="0"/>
                        </a:spcAft>
                        <a:buNone/>
                      </a:pPr>
                      <a:r>
                        <a:t/>
                      </a:r>
                      <a:endParaRPr sz="2800" u="none" cap="none" strike="noStrike">
                        <a:solidFill>
                          <a:srgbClr val="FEFEFE"/>
                        </a:solidFill>
                      </a:endParaRPr>
                    </a:p>
                    <a:p>
                      <a:pPr indent="0" lvl="0" marL="0" marR="0" rtl="0" algn="l">
                        <a:lnSpc>
                          <a:spcPct val="100000"/>
                        </a:lnSpc>
                        <a:spcBef>
                          <a:spcPts val="0"/>
                        </a:spcBef>
                        <a:spcAft>
                          <a:spcPts val="0"/>
                        </a:spcAft>
                        <a:buClr>
                          <a:schemeClr val="lt1"/>
                        </a:buClr>
                        <a:buSzPts val="2800"/>
                        <a:buFont typeface="Rockwell"/>
                        <a:buNone/>
                      </a:pPr>
                      <a:r>
                        <a:rPr lang="en-US" sz="2800" u="none" cap="none" strike="noStrike">
                          <a:solidFill>
                            <a:schemeClr val="lt1"/>
                          </a:solidFill>
                          <a:latin typeface="Rockwell"/>
                          <a:ea typeface="Rockwell"/>
                          <a:cs typeface="Rockwell"/>
                          <a:sym typeface="Rockwell"/>
                        </a:rPr>
                        <a:t>n</a:t>
                      </a:r>
                      <a:r>
                        <a:rPr baseline="-25000" lang="en-US" sz="2800" u="none" cap="none" strike="noStrike">
                          <a:solidFill>
                            <a:schemeClr val="lt1"/>
                          </a:solidFill>
                          <a:latin typeface="Rockwell"/>
                          <a:ea typeface="Rockwell"/>
                          <a:cs typeface="Rockwell"/>
                          <a:sym typeface="Rockwell"/>
                        </a:rPr>
                        <a:t>s = 60</a:t>
                      </a:r>
                      <a:r>
                        <a:rPr b="1" baseline="-25000" lang="en-US" sz="2800" u="none" cap="none" strike="noStrike">
                          <a:solidFill>
                            <a:schemeClr val="lt1"/>
                          </a:solidFill>
                          <a:latin typeface="Meddon"/>
                          <a:ea typeface="Meddon"/>
                          <a:cs typeface="Meddon"/>
                          <a:sym typeface="Meddon"/>
                        </a:rPr>
                        <a:t>f  </a:t>
                      </a:r>
                      <a:r>
                        <a:rPr b="1" baseline="-25000" lang="en-US" sz="2800" u="none" cap="none" strike="noStrike">
                          <a:solidFill>
                            <a:schemeClr val="lt1"/>
                          </a:solidFill>
                          <a:latin typeface="Rockwell"/>
                          <a:ea typeface="Rockwell"/>
                          <a:cs typeface="Rockwell"/>
                          <a:sym typeface="Rockwell"/>
                        </a:rPr>
                        <a:t>/ </a:t>
                      </a:r>
                      <a:r>
                        <a:rPr baseline="-25000" lang="en-US" sz="2800" u="none" cap="none" strike="noStrike">
                          <a:solidFill>
                            <a:schemeClr val="lt1"/>
                          </a:solidFill>
                          <a:latin typeface="Rockwell"/>
                          <a:ea typeface="Rockwell"/>
                          <a:cs typeface="Rockwell"/>
                          <a:sym typeface="Rockwell"/>
                        </a:rPr>
                        <a:t>p             (7200 x 4) </a:t>
                      </a:r>
                      <a:r>
                        <a:rPr b="1" baseline="-25000" lang="en-US" sz="2800" u="none" cap="none" strike="noStrike">
                          <a:solidFill>
                            <a:schemeClr val="lt1"/>
                          </a:solidFill>
                          <a:latin typeface="Rockwell"/>
                          <a:ea typeface="Rockwell"/>
                          <a:cs typeface="Rockwell"/>
                          <a:sym typeface="Rockwell"/>
                        </a:rPr>
                        <a:t>/</a:t>
                      </a:r>
                      <a:r>
                        <a:rPr baseline="-25000" lang="en-US" sz="2800" u="none" cap="none" strike="noStrike">
                          <a:solidFill>
                            <a:schemeClr val="lt1"/>
                          </a:solidFill>
                          <a:latin typeface="Rockwell"/>
                          <a:ea typeface="Rockwell"/>
                          <a:cs typeface="Rockwell"/>
                          <a:sym typeface="Rockwell"/>
                        </a:rPr>
                        <a:t> 60</a:t>
                      </a:r>
                      <a:endParaRPr sz="2800" u="none" cap="none" strike="noStrike">
                        <a:solidFill>
                          <a:schemeClr val="lt1"/>
                        </a:solidFill>
                        <a:latin typeface="Rockwell"/>
                        <a:ea typeface="Rockwell"/>
                        <a:cs typeface="Rockwell"/>
                        <a:sym typeface="Rockwell"/>
                      </a:endParaRPr>
                    </a:p>
                  </a:txBody>
                  <a:tcPr marT="121075" marB="121075" marR="121075" marL="201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29803"/>
                      </a:srgbClr>
                    </a:solidFill>
                  </a:tcPr>
                </a:tc>
              </a:tr>
            </a:tbl>
          </a:graphicData>
        </a:graphic>
      </p:graphicFrame>
      <p:pic>
        <p:nvPicPr>
          <p:cNvPr descr="Ampul" id="448" name="Google Shape;448;p47"/>
          <p:cNvPicPr preferRelativeResize="0"/>
          <p:nvPr/>
        </p:nvPicPr>
        <p:blipFill rotWithShape="1">
          <a:blip r:embed="rId3">
            <a:alphaModFix/>
          </a:blip>
          <a:srcRect b="0" l="0" r="0" t="0"/>
          <a:stretch/>
        </p:blipFill>
        <p:spPr>
          <a:xfrm>
            <a:off x="3383871" y="2348144"/>
            <a:ext cx="572609" cy="572609"/>
          </a:xfrm>
          <a:prstGeom prst="rect">
            <a:avLst/>
          </a:prstGeom>
          <a:noFill/>
          <a:ln>
            <a:noFill/>
          </a:ln>
        </p:spPr>
      </p:pic>
      <p:pic>
        <p:nvPicPr>
          <p:cNvPr descr="Ampul" id="449" name="Google Shape;449;p47"/>
          <p:cNvPicPr preferRelativeResize="0"/>
          <p:nvPr/>
        </p:nvPicPr>
        <p:blipFill rotWithShape="1">
          <a:blip r:embed="rId3">
            <a:alphaModFix/>
          </a:blip>
          <a:srcRect b="0" l="0" r="0" t="0"/>
          <a:stretch/>
        </p:blipFill>
        <p:spPr>
          <a:xfrm>
            <a:off x="6858000" y="2348144"/>
            <a:ext cx="572609" cy="572609"/>
          </a:xfrm>
          <a:prstGeom prst="rect">
            <a:avLst/>
          </a:prstGeom>
          <a:noFill/>
          <a:ln>
            <a:noFill/>
          </a:ln>
        </p:spPr>
      </p:pic>
      <p:pic>
        <p:nvPicPr>
          <p:cNvPr descr="Ampul" id="450" name="Google Shape;450;p47"/>
          <p:cNvPicPr preferRelativeResize="0"/>
          <p:nvPr/>
        </p:nvPicPr>
        <p:blipFill rotWithShape="1">
          <a:blip r:embed="rId3">
            <a:alphaModFix/>
          </a:blip>
          <a:srcRect b="0" l="0" r="0" t="0"/>
          <a:stretch/>
        </p:blipFill>
        <p:spPr>
          <a:xfrm>
            <a:off x="6858000" y="1540276"/>
            <a:ext cx="572609" cy="572609"/>
          </a:xfrm>
          <a:prstGeom prst="rect">
            <a:avLst/>
          </a:prstGeom>
          <a:noFill/>
          <a:ln>
            <a:noFill/>
          </a:ln>
        </p:spPr>
      </p:pic>
      <p:pic>
        <p:nvPicPr>
          <p:cNvPr descr="Ampul" id="451" name="Google Shape;451;p47"/>
          <p:cNvPicPr preferRelativeResize="0"/>
          <p:nvPr/>
        </p:nvPicPr>
        <p:blipFill rotWithShape="1">
          <a:blip r:embed="rId3">
            <a:alphaModFix/>
          </a:blip>
          <a:srcRect b="0" l="0" r="0" t="0"/>
          <a:stretch/>
        </p:blipFill>
        <p:spPr>
          <a:xfrm>
            <a:off x="3383871" y="1623135"/>
            <a:ext cx="572609" cy="572609"/>
          </a:xfrm>
          <a:prstGeom prst="rect">
            <a:avLst/>
          </a:prstGeom>
          <a:noFill/>
          <a:ln>
            <a:noFill/>
          </a:ln>
        </p:spPr>
      </p:pic>
      <p:pic>
        <p:nvPicPr>
          <p:cNvPr descr="Ampul" id="452" name="Google Shape;452;p47"/>
          <p:cNvPicPr preferRelativeResize="0"/>
          <p:nvPr/>
        </p:nvPicPr>
        <p:blipFill rotWithShape="1">
          <a:blip r:embed="rId4">
            <a:alphaModFix/>
          </a:blip>
          <a:srcRect b="0" l="0" r="0" t="0"/>
          <a:stretch/>
        </p:blipFill>
        <p:spPr>
          <a:xfrm>
            <a:off x="3383871" y="2348143"/>
            <a:ext cx="572609" cy="5726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4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6" name="Shape 456"/>
        <p:cNvGrpSpPr/>
        <p:nvPr/>
      </p:nvGrpSpPr>
      <p:grpSpPr>
        <a:xfrm>
          <a:off x="0" y="0"/>
          <a:ext cx="0" cy="0"/>
          <a:chOff x="0" y="0"/>
          <a:chExt cx="0" cy="0"/>
        </a:xfrm>
      </p:grpSpPr>
      <p:sp>
        <p:nvSpPr>
          <p:cNvPr id="457" name="Google Shape;457;p48"/>
          <p:cNvSpPr/>
          <p:nvPr/>
        </p:nvSpPr>
        <p:spPr>
          <a:xfrm>
            <a:off x="0" y="3622291"/>
            <a:ext cx="12192000" cy="2505984"/>
          </a:xfrm>
          <a:prstGeom prst="rect">
            <a:avLst/>
          </a:prstGeom>
          <a:gradFill>
            <a:gsLst>
              <a:gs pos="0">
                <a:srgbClr val="DFD9D5">
                  <a:alpha val="0"/>
                </a:srgbClr>
              </a:gs>
              <a:gs pos="100000">
                <a:srgbClr val="DFD9D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48"/>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459" name="Google Shape;459;p48"/>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460" name="Google Shape;460;p48"/>
          <p:cNvSpPr/>
          <p:nvPr/>
        </p:nvSpPr>
        <p:spPr>
          <a:xfrm>
            <a:off x="2" y="0"/>
            <a:ext cx="12191696"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461" name="Google Shape;461;p48"/>
          <p:cNvSpPr/>
          <p:nvPr/>
        </p:nvSpPr>
        <p:spPr>
          <a:xfrm>
            <a:off x="0" y="2019476"/>
            <a:ext cx="12192000" cy="4105941"/>
          </a:xfrm>
          <a:prstGeom prst="rect">
            <a:avLst/>
          </a:prstGeom>
          <a:gradFill>
            <a:gsLst>
              <a:gs pos="0">
                <a:srgbClr val="DFD9D5">
                  <a:alpha val="0"/>
                </a:srgbClr>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462" name="Google Shape;462;p48"/>
          <p:cNvSpPr txBox="1"/>
          <p:nvPr>
            <p:ph type="title"/>
          </p:nvPr>
        </p:nvSpPr>
        <p:spPr>
          <a:xfrm>
            <a:off x="1195759" y="1027937"/>
            <a:ext cx="6033232" cy="3711894"/>
          </a:xfrm>
          <a:prstGeom prst="rect">
            <a:avLst/>
          </a:prstGeom>
          <a:noFill/>
          <a:ln>
            <a:noFill/>
          </a:ln>
        </p:spPr>
        <p:txBody>
          <a:bodyPr anchorCtr="0" anchor="ctr" bIns="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Rockwell"/>
              <a:buNone/>
            </a:pPr>
            <a:r>
              <a:rPr lang="en-US" sz="3000">
                <a:solidFill>
                  <a:schemeClr val="dk2"/>
                </a:solidFill>
              </a:rPr>
              <a:t>2014010225026</a:t>
            </a:r>
            <a:br>
              <a:rPr lang="en-US" sz="3000">
                <a:solidFill>
                  <a:schemeClr val="dk2"/>
                </a:solidFill>
              </a:rPr>
            </a:br>
            <a:r>
              <a:rPr lang="en-US" sz="3000">
                <a:solidFill>
                  <a:schemeClr val="dk2"/>
                </a:solidFill>
              </a:rPr>
              <a:t>2014010225069</a:t>
            </a:r>
            <a:br>
              <a:rPr lang="en-US" sz="3000">
                <a:solidFill>
                  <a:schemeClr val="dk2"/>
                </a:solidFill>
              </a:rPr>
            </a:br>
            <a:r>
              <a:rPr lang="en-US" sz="3000">
                <a:solidFill>
                  <a:schemeClr val="dk2"/>
                </a:solidFill>
              </a:rPr>
              <a:t>2014010225013</a:t>
            </a:r>
            <a:br>
              <a:rPr lang="en-US" sz="3000">
                <a:solidFill>
                  <a:schemeClr val="dk2"/>
                </a:solidFill>
              </a:rPr>
            </a:br>
            <a:r>
              <a:rPr lang="en-US" sz="3000">
                <a:solidFill>
                  <a:schemeClr val="dk2"/>
                </a:solidFill>
              </a:rPr>
              <a:t>2015010225013</a:t>
            </a:r>
            <a:endParaRPr/>
          </a:p>
        </p:txBody>
      </p:sp>
      <p:cxnSp>
        <p:nvCxnSpPr>
          <p:cNvPr id="463" name="Google Shape;463;p48"/>
          <p:cNvCxnSpPr/>
          <p:nvPr/>
        </p:nvCxnSpPr>
        <p:spPr>
          <a:xfrm>
            <a:off x="4654296" y="1375124"/>
            <a:ext cx="0" cy="3017520"/>
          </a:xfrm>
          <a:prstGeom prst="straightConnector1">
            <a:avLst/>
          </a:prstGeom>
          <a:noFill/>
          <a:ln cap="flat" cmpd="sng" w="38100">
            <a:solidFill>
              <a:schemeClr val="accent1"/>
            </a:solidFill>
            <a:prstDash val="solid"/>
            <a:round/>
            <a:headEnd len="sm" w="sm" type="none"/>
            <a:tailEnd len="sm" w="sm" type="none"/>
          </a:ln>
        </p:spPr>
      </p:cxnSp>
      <p:cxnSp>
        <p:nvCxnSpPr>
          <p:cNvPr id="464" name="Google Shape;464;p48"/>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pic>
        <p:nvPicPr>
          <p:cNvPr id="465" name="Google Shape;465;p48"/>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sp>
        <p:nvSpPr>
          <p:cNvPr id="466" name="Google Shape;466;p48"/>
          <p:cNvSpPr txBox="1"/>
          <p:nvPr/>
        </p:nvSpPr>
        <p:spPr>
          <a:xfrm>
            <a:off x="5408132" y="1046487"/>
            <a:ext cx="6033232" cy="3711894"/>
          </a:xfrm>
          <a:prstGeom prst="rect">
            <a:avLst/>
          </a:prstGeom>
          <a:noFill/>
          <a:ln>
            <a:noFill/>
          </a:ln>
        </p:spPr>
        <p:txBody>
          <a:bodyPr anchorCtr="0" anchor="ctr" bIns="0" lIns="91425" spcFirstLastPara="1" rIns="91425" wrap="square" tIns="45700">
            <a:noAutofit/>
          </a:bodyPr>
          <a:lstStyle/>
          <a:p>
            <a:pPr indent="0" lvl="0" marL="0" marR="0" rtl="0" algn="l">
              <a:lnSpc>
                <a:spcPct val="90000"/>
              </a:lnSpc>
              <a:spcBef>
                <a:spcPts val="0"/>
              </a:spcBef>
              <a:spcAft>
                <a:spcPts val="0"/>
              </a:spcAft>
              <a:buClr>
                <a:schemeClr val="dk2"/>
              </a:buClr>
              <a:buSzPts val="3000"/>
              <a:buFont typeface="Rockwell"/>
              <a:buNone/>
            </a:pPr>
            <a:r>
              <a:rPr b="0" i="0" lang="en-US" sz="3000" u="none" cap="none" strike="noStrike">
                <a:solidFill>
                  <a:schemeClr val="dk2"/>
                </a:solidFill>
                <a:latin typeface="Rockwell"/>
                <a:ea typeface="Rockwell"/>
                <a:cs typeface="Rockwell"/>
                <a:sym typeface="Rockwell"/>
              </a:rPr>
              <a:t>SEDAT AYDIN</a:t>
            </a:r>
            <a:br>
              <a:rPr b="0" i="0" lang="en-US" sz="3000" u="none" cap="none" strike="noStrike">
                <a:solidFill>
                  <a:schemeClr val="dk2"/>
                </a:solidFill>
                <a:latin typeface="Rockwell"/>
                <a:ea typeface="Rockwell"/>
                <a:cs typeface="Rockwell"/>
                <a:sym typeface="Rockwell"/>
              </a:rPr>
            </a:br>
            <a:r>
              <a:rPr b="0" i="0" lang="en-US" sz="3000" u="none" cap="none" strike="noStrike">
                <a:solidFill>
                  <a:schemeClr val="dk2"/>
                </a:solidFill>
                <a:latin typeface="Rockwell"/>
                <a:ea typeface="Rockwell"/>
                <a:cs typeface="Rockwell"/>
                <a:sym typeface="Rockwell"/>
              </a:rPr>
              <a:t>TUGAY LERMI</a:t>
            </a:r>
            <a:br>
              <a:rPr b="0" i="0" lang="en-US" sz="3000" u="none" cap="none" strike="noStrike">
                <a:solidFill>
                  <a:schemeClr val="dk2"/>
                </a:solidFill>
                <a:latin typeface="Rockwell"/>
                <a:ea typeface="Rockwell"/>
                <a:cs typeface="Rockwell"/>
                <a:sym typeface="Rockwell"/>
              </a:rPr>
            </a:br>
            <a:r>
              <a:rPr b="0" i="0" lang="en-US" sz="3000" u="none" cap="none" strike="noStrike">
                <a:solidFill>
                  <a:schemeClr val="dk2"/>
                </a:solidFill>
                <a:latin typeface="Rockwell"/>
                <a:ea typeface="Rockwell"/>
                <a:cs typeface="Rockwell"/>
                <a:sym typeface="Rockwell"/>
              </a:rPr>
              <a:t>AHMET CAN KARCI</a:t>
            </a:r>
            <a:br>
              <a:rPr b="0" i="0" lang="en-US" sz="3000" u="none" cap="none" strike="noStrike">
                <a:solidFill>
                  <a:schemeClr val="dk2"/>
                </a:solidFill>
                <a:latin typeface="Rockwell"/>
                <a:ea typeface="Rockwell"/>
                <a:cs typeface="Rockwell"/>
                <a:sym typeface="Rockwell"/>
              </a:rPr>
            </a:br>
            <a:r>
              <a:rPr b="0" i="0" lang="en-US" sz="3000" u="none" cap="none" strike="noStrike">
                <a:solidFill>
                  <a:schemeClr val="dk2"/>
                </a:solidFill>
                <a:latin typeface="Rockwell"/>
                <a:ea typeface="Rockwell"/>
                <a:cs typeface="Rockwell"/>
                <a:sym typeface="Rockwell"/>
              </a:rPr>
              <a:t>SINAN KEREM DOĞAN</a:t>
            </a:r>
            <a:endParaRPr b="0" i="0" sz="3000" u="none" cap="none" strike="noStrike">
              <a:solidFill>
                <a:schemeClr val="dk2"/>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129" name="Shape 129"/>
        <p:cNvGrpSpPr/>
        <p:nvPr/>
      </p:nvGrpSpPr>
      <p:grpSpPr>
        <a:xfrm>
          <a:off x="0" y="0"/>
          <a:ext cx="0" cy="0"/>
          <a:chOff x="0" y="0"/>
          <a:chExt cx="0" cy="0"/>
        </a:xfrm>
      </p:grpSpPr>
      <p:sp>
        <p:nvSpPr>
          <p:cNvPr id="130" name="Google Shape;130;p18"/>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8"/>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132" name="Google Shape;132;p18"/>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133" name="Google Shape;133;p18"/>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134" name="Google Shape;134;p18"/>
          <p:cNvPicPr preferRelativeResize="0"/>
          <p:nvPr/>
        </p:nvPicPr>
        <p:blipFill rotWithShape="1">
          <a:blip r:embed="rId4">
            <a:alphaModFix amt="20000"/>
          </a:blip>
          <a:srcRect b="2952" l="0" r="-1" t="6318"/>
          <a:stretch/>
        </p:blipFill>
        <p:spPr>
          <a:xfrm>
            <a:off x="20" y="10"/>
            <a:ext cx="12191675" cy="6857990"/>
          </a:xfrm>
          <a:prstGeom prst="rect">
            <a:avLst/>
          </a:prstGeom>
          <a:noFill/>
          <a:ln>
            <a:noFill/>
          </a:ln>
        </p:spPr>
      </p:pic>
      <p:sp>
        <p:nvSpPr>
          <p:cNvPr id="135" name="Google Shape;135;p18"/>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36" name="Google Shape;136;p18"/>
          <p:cNvSpPr txBox="1"/>
          <p:nvPr>
            <p:ph type="title"/>
          </p:nvPr>
        </p:nvSpPr>
        <p:spPr>
          <a:xfrm>
            <a:off x="1774423" y="802298"/>
            <a:ext cx="8637073" cy="2920713"/>
          </a:xfrm>
          <a:prstGeom prst="rect">
            <a:avLst/>
          </a:prstGeom>
          <a:noFill/>
          <a:ln>
            <a:noFill/>
          </a:ln>
        </p:spPr>
        <p:txBody>
          <a:bodyPr anchorCtr="0" anchor="b" bIns="0" lIns="91425" spcFirstLastPara="1" rIns="91425" wrap="square" tIns="45700">
            <a:noAutofit/>
          </a:bodyPr>
          <a:lstStyle/>
          <a:p>
            <a:pPr indent="0" lvl="0" marL="0" rtl="0" algn="ctr">
              <a:lnSpc>
                <a:spcPct val="90000"/>
              </a:lnSpc>
              <a:spcBef>
                <a:spcPts val="0"/>
              </a:spcBef>
              <a:spcAft>
                <a:spcPts val="0"/>
              </a:spcAft>
              <a:buClr>
                <a:schemeClr val="accent1"/>
              </a:buClr>
              <a:buSzPts val="2100"/>
              <a:buFont typeface="Rockwell"/>
              <a:buNone/>
            </a:pPr>
            <a:r>
              <a:rPr lang="en-US" sz="2100"/>
              <a:t>GENEL OLARAK AC MOTORLAR; KALDIRMA, KAYDIRMA, POMPA, SÜRME VE DELME IŞLEMLERI IÇIN GEREKLI OLAN ITICI GÜCÜ SAĞLAR, ENDÜSTRIYEL VE TICARI UYGULAMALARDAKI DIĞER IŞLEMLERI GERÇEKLEŞTIRIR. AC MOTORLARIN IÇINDE ÖZELLIKLE ENDÜKSIYON MOTORU, ENDÜSTRIDE, MAKINE ARAÇLARINA ENERJI VERILMESINDE, POMPALARDA, FANLARDA, KOMPRESÖRLERDE VE BIRÇOK ENDÜSTRIYEL CIHAZDA KULLANILMAKTADIR.</a:t>
            </a:r>
            <a:endParaRPr/>
          </a:p>
        </p:txBody>
      </p:sp>
      <p:pic>
        <p:nvPicPr>
          <p:cNvPr id="137" name="Google Shape;137;p18"/>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138" name="Google Shape;138;p18"/>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 name="Shape 142"/>
        <p:cNvGrpSpPr/>
        <p:nvPr/>
      </p:nvGrpSpPr>
      <p:grpSpPr>
        <a:xfrm>
          <a:off x="0" y="0"/>
          <a:ext cx="0" cy="0"/>
          <a:chOff x="0" y="0"/>
          <a:chExt cx="0" cy="0"/>
        </a:xfrm>
      </p:grpSpPr>
      <p:sp>
        <p:nvSpPr>
          <p:cNvPr id="143" name="Google Shape;143;p19"/>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19"/>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145" name="Google Shape;145;p19"/>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146" name="Google Shape;146;p19"/>
          <p:cNvSpPr/>
          <p:nvPr/>
        </p:nvSpPr>
        <p:spPr>
          <a:xfrm>
            <a:off x="2" y="0"/>
            <a:ext cx="12191696"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147" name="Google Shape;147;p19"/>
          <p:cNvPicPr preferRelativeResize="0"/>
          <p:nvPr/>
        </p:nvPicPr>
        <p:blipFill rotWithShape="1">
          <a:blip r:embed="rId4">
            <a:alphaModFix amt="50000"/>
          </a:blip>
          <a:srcRect b="15348" l="0" r="-1" t="29242"/>
          <a:stretch/>
        </p:blipFill>
        <p:spPr>
          <a:xfrm>
            <a:off x="305" y="10"/>
            <a:ext cx="12191696" cy="6857990"/>
          </a:xfrm>
          <a:prstGeom prst="rect">
            <a:avLst/>
          </a:prstGeom>
          <a:noFill/>
          <a:ln>
            <a:noFill/>
          </a:ln>
        </p:spPr>
      </p:pic>
      <p:sp>
        <p:nvSpPr>
          <p:cNvPr id="148" name="Google Shape;148;p19"/>
          <p:cNvSpPr txBox="1"/>
          <p:nvPr>
            <p:ph type="title"/>
          </p:nvPr>
        </p:nvSpPr>
        <p:spPr>
          <a:xfrm>
            <a:off x="4976636" y="992221"/>
            <a:ext cx="6247308" cy="4873558"/>
          </a:xfrm>
          <a:prstGeom prst="rect">
            <a:avLst/>
          </a:prstGeom>
          <a:noFill/>
          <a:ln>
            <a:noFill/>
          </a:ln>
        </p:spPr>
        <p:txBody>
          <a:bodyPr anchorCtr="0" anchor="ctr" bIns="0" lIns="91425" spcFirstLastPara="1" rIns="91425" wrap="square" tIns="45700">
            <a:noAutofit/>
          </a:bodyPr>
          <a:lstStyle/>
          <a:p>
            <a:pPr indent="0" lvl="0" marL="0" rtl="0" algn="ctr">
              <a:lnSpc>
                <a:spcPct val="90000"/>
              </a:lnSpc>
              <a:spcBef>
                <a:spcPts val="0"/>
              </a:spcBef>
              <a:spcAft>
                <a:spcPts val="0"/>
              </a:spcAft>
              <a:buClr>
                <a:schemeClr val="accent1"/>
              </a:buClr>
              <a:buSzPts val="2400"/>
              <a:buFont typeface="Rockwell"/>
              <a:buNone/>
            </a:pPr>
            <a:r>
              <a:rPr lang="en-US" sz="2400"/>
              <a:t>ASENKRON MOTORLAR UCUZ OLMALARI, AZ BAKIM GEREKTIRMELERI, ÇALIŞMALARI SIRASINDA ARK OLUŞTURMAMALARI, BIRKAÇ WATTAN 3500 KW’A KADAR IMAL EDILEBILMELERI, ÇEŞITLI FAZLARDA YAPILMALARI, MOMENTLERININ YÜKSEK OLMASI VE TEKNOLOJIDEKI GELIŞMELER SONUCUNDA DEVIR SAYILARININ ÇOK GENIŞ SINIRLAR IÇINDE DEĞIŞTIRILMESI NEDENIYLE ENDÜSTRIDE EN ÇOK KULLANILAN MOTORLARDIR. UYGULAMADA ONLARCA ÇEŞITTE ELEKTRIKLI MOTOR KARŞIMIZA ÇIKMAKTADIR. ANCAK, ASENKRON MOTORLARIN KULLANILMA ORANI YÜKSEK SEVIYEDEDIR. </a:t>
            </a:r>
            <a:endParaRPr/>
          </a:p>
        </p:txBody>
      </p:sp>
      <p:cxnSp>
        <p:nvCxnSpPr>
          <p:cNvPr id="149" name="Google Shape;149;p19"/>
          <p:cNvCxnSpPr/>
          <p:nvPr/>
        </p:nvCxnSpPr>
        <p:spPr>
          <a:xfrm>
            <a:off x="4654296" y="1600200"/>
            <a:ext cx="0" cy="365760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153" name="Shape 153"/>
        <p:cNvGrpSpPr/>
        <p:nvPr/>
      </p:nvGrpSpPr>
      <p:grpSpPr>
        <a:xfrm>
          <a:off x="0" y="0"/>
          <a:ext cx="0" cy="0"/>
          <a:chOff x="0" y="0"/>
          <a:chExt cx="0" cy="0"/>
        </a:xfrm>
      </p:grpSpPr>
      <p:sp>
        <p:nvSpPr>
          <p:cNvPr id="154" name="Google Shape;154;p20"/>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0"/>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156" name="Google Shape;156;p20"/>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157" name="Google Shape;157;p20"/>
          <p:cNvSpPr txBox="1"/>
          <p:nvPr>
            <p:ph type="title"/>
          </p:nvPr>
        </p:nvSpPr>
        <p:spPr>
          <a:xfrm>
            <a:off x="659301" y="1474968"/>
            <a:ext cx="2823919" cy="1959037"/>
          </a:xfrm>
          <a:prstGeom prst="rect">
            <a:avLst/>
          </a:prstGeom>
          <a:noFill/>
          <a:ln>
            <a:noFill/>
          </a:ln>
        </p:spPr>
        <p:txBody>
          <a:bodyPr anchorCtr="0" anchor="ctr" bIns="0" lIns="91425" spcFirstLastPara="1" rIns="91425" wrap="square" tIns="45700">
            <a:noAutofit/>
          </a:bodyPr>
          <a:lstStyle/>
          <a:p>
            <a:pPr indent="0" lvl="0" marL="0" rtl="0" algn="ctr">
              <a:lnSpc>
                <a:spcPct val="90000"/>
              </a:lnSpc>
              <a:spcBef>
                <a:spcPts val="0"/>
              </a:spcBef>
              <a:spcAft>
                <a:spcPts val="0"/>
              </a:spcAft>
              <a:buClr>
                <a:schemeClr val="accent1"/>
              </a:buClr>
              <a:buSzPts val="3240"/>
              <a:buFont typeface="Rockwell"/>
              <a:buNone/>
            </a:pPr>
            <a:r>
              <a:rPr b="1" lang="en-US" sz="3240"/>
              <a:t>ASENKRON  MOTORUN YAPISI</a:t>
            </a:r>
            <a:endParaRPr b="1" sz="3240"/>
          </a:p>
        </p:txBody>
      </p:sp>
      <p:grpSp>
        <p:nvGrpSpPr>
          <p:cNvPr id="158" name="Google Shape;158;p20"/>
          <p:cNvGrpSpPr/>
          <p:nvPr/>
        </p:nvGrpSpPr>
        <p:grpSpPr>
          <a:xfrm>
            <a:off x="3979389" y="482171"/>
            <a:ext cx="7560115" cy="5149101"/>
            <a:chOff x="3979389" y="482171"/>
            <a:chExt cx="7560115" cy="5149101"/>
          </a:xfrm>
        </p:grpSpPr>
        <p:sp>
          <p:nvSpPr>
            <p:cNvPr id="159" name="Google Shape;159;p20"/>
            <p:cNvSpPr/>
            <p:nvPr/>
          </p:nvSpPr>
          <p:spPr>
            <a:xfrm>
              <a:off x="3979389" y="482171"/>
              <a:ext cx="7560115" cy="5149101"/>
            </a:xfrm>
            <a:prstGeom prst="rect">
              <a:avLst/>
            </a:prstGeom>
            <a:blipFill rotWithShape="1">
              <a:blip r:embed="rId4">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60" name="Google Shape;160;p20"/>
            <p:cNvSpPr/>
            <p:nvPr/>
          </p:nvSpPr>
          <p:spPr>
            <a:xfrm>
              <a:off x="4292448" y="812507"/>
              <a:ext cx="6928279" cy="4466452"/>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sp>
        <p:nvSpPr>
          <p:cNvPr id="161" name="Google Shape;161;p20"/>
          <p:cNvSpPr/>
          <p:nvPr/>
        </p:nvSpPr>
        <p:spPr>
          <a:xfrm>
            <a:off x="4456174" y="977099"/>
            <a:ext cx="6620836" cy="4137268"/>
          </a:xfrm>
          <a:prstGeom prst="rect">
            <a:avLst/>
          </a:prstGeom>
          <a:solidFill>
            <a:srgbClr val="FFFFFE"/>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162" name="Google Shape;162;p20"/>
          <p:cNvPicPr preferRelativeResize="0"/>
          <p:nvPr/>
        </p:nvPicPr>
        <p:blipFill rotWithShape="1">
          <a:blip r:embed="rId5">
            <a:alphaModFix/>
          </a:blip>
          <a:srcRect b="0" l="0" r="0" t="0"/>
          <a:stretch/>
        </p:blipFill>
        <p:spPr>
          <a:xfrm>
            <a:off x="4416256" y="977099"/>
            <a:ext cx="6700672" cy="42248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166" name="Shape 166"/>
        <p:cNvGrpSpPr/>
        <p:nvPr/>
      </p:nvGrpSpPr>
      <p:grpSpPr>
        <a:xfrm>
          <a:off x="0" y="0"/>
          <a:ext cx="0" cy="0"/>
          <a:chOff x="0" y="0"/>
          <a:chExt cx="0" cy="0"/>
        </a:xfrm>
      </p:grpSpPr>
      <p:sp>
        <p:nvSpPr>
          <p:cNvPr id="167" name="Google Shape;167;p21"/>
          <p:cNvSpPr txBox="1"/>
          <p:nvPr>
            <p:ph type="title"/>
          </p:nvPr>
        </p:nvSpPr>
        <p:spPr>
          <a:xfrm>
            <a:off x="8186634" y="160197"/>
            <a:ext cx="4005366" cy="597644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1440"/>
              <a:buFont typeface="Rockwell"/>
              <a:buNone/>
            </a:pPr>
            <a:r>
              <a:rPr b="1" lang="en-US" sz="1440"/>
              <a:t>MOTOR PARÇALARI</a:t>
            </a:r>
            <a:br>
              <a:rPr lang="en-US" sz="1440"/>
            </a:br>
            <a:br>
              <a:rPr lang="en-US" sz="1440"/>
            </a:br>
            <a:r>
              <a:rPr lang="en-US" sz="1440"/>
              <a:t>• 1. MOTOR GÖVDESI </a:t>
            </a:r>
            <a:br>
              <a:rPr lang="en-US" sz="1440"/>
            </a:br>
            <a:r>
              <a:rPr lang="en-US" sz="1440"/>
              <a:t>• 2. STATOR </a:t>
            </a:r>
            <a:br>
              <a:rPr lang="en-US" sz="1440"/>
            </a:br>
            <a:r>
              <a:rPr lang="en-US" sz="1440"/>
              <a:t>• 3. STATOR SARGISI </a:t>
            </a:r>
            <a:br>
              <a:rPr lang="en-US" sz="1440"/>
            </a:br>
            <a:r>
              <a:rPr lang="en-US" sz="1440"/>
              <a:t>• 4. MIL </a:t>
            </a:r>
            <a:br>
              <a:rPr lang="en-US" sz="1440"/>
            </a:br>
            <a:r>
              <a:rPr lang="en-US" sz="1440"/>
              <a:t>• 5. ALUMINYUM KAFESLI ROTOR </a:t>
            </a:r>
            <a:br>
              <a:rPr lang="en-US" sz="1440"/>
            </a:br>
            <a:r>
              <a:rPr lang="en-US" sz="1440"/>
              <a:t>• 6. RULMANLAR </a:t>
            </a:r>
            <a:br>
              <a:rPr lang="en-US" sz="1440"/>
            </a:br>
            <a:r>
              <a:rPr lang="en-US" sz="1440"/>
              <a:t>• 7. RULMAN BASKI YAYI </a:t>
            </a:r>
            <a:br>
              <a:rPr lang="en-US" sz="1440"/>
            </a:br>
            <a:r>
              <a:rPr lang="en-US" sz="1440"/>
              <a:t>• 8. ÖN KAPAK </a:t>
            </a:r>
            <a:br>
              <a:rPr lang="en-US" sz="1440"/>
            </a:br>
            <a:r>
              <a:rPr lang="en-US" sz="1440"/>
              <a:t>• 9. ARKA KAPAK </a:t>
            </a:r>
            <a:br>
              <a:rPr lang="en-US" sz="1440"/>
            </a:br>
            <a:r>
              <a:rPr lang="en-US" sz="1440"/>
              <a:t>• 10. ALTI KÖŞE CIVATA </a:t>
            </a:r>
            <a:br>
              <a:rPr lang="en-US" sz="1440"/>
            </a:br>
            <a:r>
              <a:rPr lang="en-US" sz="1440"/>
              <a:t>• 11. YAYLI RONDELA </a:t>
            </a:r>
            <a:br>
              <a:rPr lang="en-US" sz="1440"/>
            </a:br>
            <a:r>
              <a:rPr lang="en-US" sz="1440"/>
              <a:t>• 12. ALTI KÖŞE SOMUN </a:t>
            </a:r>
            <a:br>
              <a:rPr lang="en-US" sz="1440"/>
            </a:br>
            <a:r>
              <a:rPr lang="en-US" sz="1440"/>
              <a:t>• 13. TOZ KEÇESI (V RING) </a:t>
            </a:r>
            <a:br>
              <a:rPr lang="en-US" sz="1440"/>
            </a:br>
            <a:r>
              <a:rPr lang="en-US" sz="1440"/>
              <a:t>• 14. PERVANE </a:t>
            </a:r>
            <a:br>
              <a:rPr lang="en-US" sz="1440"/>
            </a:br>
            <a:r>
              <a:rPr lang="en-US" sz="1440"/>
              <a:t>• 15. PERVANE KAPAĞI • 16. PERVANE KAPAĞI BAĞLAMA CIVATASI </a:t>
            </a:r>
            <a:br>
              <a:rPr lang="en-US" sz="1440"/>
            </a:br>
            <a:r>
              <a:rPr lang="en-US" sz="1440"/>
              <a:t>• 17. KLEMENS KUTUSU ALT CONTA</a:t>
            </a:r>
            <a:br>
              <a:rPr lang="en-US" sz="1440"/>
            </a:br>
            <a:r>
              <a:rPr lang="en-US" sz="1440"/>
              <a:t>• 18. KLEMENS KUTUSU • 19. KLEMENS KUTUSU BAĞLAMA CIVATASI </a:t>
            </a:r>
            <a:br>
              <a:rPr lang="en-US" sz="1440"/>
            </a:br>
            <a:r>
              <a:rPr lang="en-US" sz="1440"/>
              <a:t>• 20. KLEMENS </a:t>
            </a:r>
            <a:br>
              <a:rPr lang="en-US" sz="1440"/>
            </a:br>
            <a:br>
              <a:rPr lang="en-US" sz="1440"/>
            </a:br>
            <a:r>
              <a:rPr lang="en-US" sz="1440"/>
              <a:t>• 21. KLEMENS BAĞLAMA CIVATASI </a:t>
            </a:r>
            <a:br>
              <a:rPr lang="en-US" sz="1440"/>
            </a:br>
            <a:r>
              <a:rPr lang="en-US" sz="1440"/>
              <a:t>• 22. KABLO PABUCU </a:t>
            </a:r>
            <a:br>
              <a:rPr lang="en-US" sz="1440"/>
            </a:br>
            <a:r>
              <a:rPr lang="en-US" sz="1440"/>
              <a:t>• 23. KLEMENS KÖPRÜSÜ </a:t>
            </a:r>
            <a:br>
              <a:rPr lang="en-US" sz="1440"/>
            </a:br>
            <a:r>
              <a:rPr lang="en-US" sz="1440"/>
              <a:t>• 24. BASKI PULLARI </a:t>
            </a:r>
            <a:br>
              <a:rPr lang="en-US" sz="1440"/>
            </a:br>
            <a:r>
              <a:rPr lang="en-US" sz="1440"/>
              <a:t>• 25. BASKI SOMUNLARI </a:t>
            </a:r>
            <a:br>
              <a:rPr lang="en-US" sz="1440"/>
            </a:br>
            <a:r>
              <a:rPr lang="en-US" sz="1440"/>
              <a:t>• 26. KABLO ÇIKIŞ RAKORU </a:t>
            </a:r>
            <a:br>
              <a:rPr lang="en-US" sz="1440"/>
            </a:br>
            <a:r>
              <a:rPr lang="en-US" sz="1440"/>
              <a:t>• 27. TOPRAKLAMA PABUCU </a:t>
            </a:r>
            <a:br>
              <a:rPr lang="en-US" sz="1440"/>
            </a:br>
            <a:r>
              <a:rPr lang="en-US" sz="1440"/>
              <a:t>• 28. KLEMENS KUTUSU KAPAK CONTASI </a:t>
            </a:r>
            <a:br>
              <a:rPr lang="en-US" sz="1440"/>
            </a:br>
            <a:r>
              <a:rPr lang="en-US" sz="1440"/>
              <a:t>• 29. KLEMENS KUTUSU KAPAĞI </a:t>
            </a:r>
            <a:br>
              <a:rPr lang="en-US" sz="1440"/>
            </a:br>
            <a:r>
              <a:rPr lang="en-US" sz="1440"/>
              <a:t>• 30. KLEMENS KUTUSU KAPAĞI BAĞLAMA CIVATASI </a:t>
            </a:r>
            <a:br>
              <a:rPr lang="en-US" sz="1440"/>
            </a:br>
            <a:r>
              <a:rPr lang="en-US" sz="1440"/>
              <a:t>• 31. KAMA </a:t>
            </a:r>
            <a:br>
              <a:rPr lang="en-US" sz="1440"/>
            </a:br>
            <a:r>
              <a:rPr lang="en-US" sz="1440"/>
              <a:t>• 32. MIL KILIFI </a:t>
            </a:r>
            <a:br>
              <a:rPr lang="en-US" sz="1440"/>
            </a:br>
            <a:r>
              <a:rPr lang="en-US" sz="1440"/>
              <a:t>• 33. TANITIM ETIKET</a:t>
            </a:r>
            <a:endParaRPr/>
          </a:p>
        </p:txBody>
      </p:sp>
      <p:grpSp>
        <p:nvGrpSpPr>
          <p:cNvPr id="168" name="Google Shape;168;p21"/>
          <p:cNvGrpSpPr/>
          <p:nvPr/>
        </p:nvGrpSpPr>
        <p:grpSpPr>
          <a:xfrm>
            <a:off x="632237" y="482171"/>
            <a:ext cx="7560115" cy="5149101"/>
            <a:chOff x="632237" y="482171"/>
            <a:chExt cx="7560115" cy="5149101"/>
          </a:xfrm>
        </p:grpSpPr>
        <p:sp>
          <p:nvSpPr>
            <p:cNvPr id="169" name="Google Shape;169;p21"/>
            <p:cNvSpPr/>
            <p:nvPr/>
          </p:nvSpPr>
          <p:spPr>
            <a:xfrm>
              <a:off x="632237" y="482171"/>
              <a:ext cx="7560115" cy="5149101"/>
            </a:xfrm>
            <a:prstGeom prst="rect">
              <a:avLst/>
            </a:prstGeom>
            <a:blipFill rotWithShape="1">
              <a:blip r:embed="rId3">
                <a:alphaModFix amt="30000"/>
              </a:blip>
              <a:tile algn="ctr" flip="none" tx="0" sx="100000" ty="0" sy="100000"/>
            </a:blip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70" name="Google Shape;170;p21"/>
            <p:cNvSpPr/>
            <p:nvPr/>
          </p:nvSpPr>
          <p:spPr>
            <a:xfrm>
              <a:off x="945296" y="812507"/>
              <a:ext cx="6928279" cy="4466452"/>
            </a:xfrm>
            <a:prstGeom prst="rect">
              <a:avLst/>
            </a:prstGeom>
            <a:gradFill>
              <a:gsLst>
                <a:gs pos="0">
                  <a:srgbClr val="DADADA"/>
                </a:gs>
                <a:gs pos="100000">
                  <a:srgbClr val="FFFFFE"/>
                </a:gs>
              </a:gsLst>
              <a:lin ang="16200000" scaled="0"/>
            </a:gradFill>
            <a:ln cap="flat" cmpd="sng" w="38100">
              <a:solidFill>
                <a:srgbClr val="3D352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pic>
        <p:nvPicPr>
          <p:cNvPr id="171" name="Google Shape;171;p21"/>
          <p:cNvPicPr preferRelativeResize="0"/>
          <p:nvPr/>
        </p:nvPicPr>
        <p:blipFill rotWithShape="1">
          <a:blip r:embed="rId4">
            <a:alphaModFix/>
          </a:blip>
          <a:srcRect b="0" l="0" r="0" t="0"/>
          <a:stretch/>
        </p:blipFill>
        <p:spPr>
          <a:xfrm>
            <a:off x="1117503" y="875816"/>
            <a:ext cx="6583864" cy="4361810"/>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175" name="Shape 175"/>
        <p:cNvGrpSpPr/>
        <p:nvPr/>
      </p:nvGrpSpPr>
      <p:grpSpPr>
        <a:xfrm>
          <a:off x="0" y="0"/>
          <a:ext cx="0" cy="0"/>
          <a:chOff x="0" y="0"/>
          <a:chExt cx="0" cy="0"/>
        </a:xfrm>
      </p:grpSpPr>
      <p:sp>
        <p:nvSpPr>
          <p:cNvPr id="176" name="Google Shape;176;p22"/>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2"/>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178" name="Google Shape;178;p22"/>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179" name="Google Shape;179;p22"/>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180" name="Google Shape;180;p22"/>
          <p:cNvPicPr preferRelativeResize="0"/>
          <p:nvPr/>
        </p:nvPicPr>
        <p:blipFill rotWithShape="1">
          <a:blip r:embed="rId4">
            <a:alphaModFix amt="20000"/>
          </a:blip>
          <a:srcRect b="15518" l="0" r="-1" t="9479"/>
          <a:stretch/>
        </p:blipFill>
        <p:spPr>
          <a:xfrm>
            <a:off x="305" y="10"/>
            <a:ext cx="12191695" cy="6857990"/>
          </a:xfrm>
          <a:prstGeom prst="rect">
            <a:avLst/>
          </a:prstGeom>
          <a:noFill/>
          <a:ln>
            <a:noFill/>
          </a:ln>
        </p:spPr>
      </p:pic>
      <p:sp>
        <p:nvSpPr>
          <p:cNvPr id="181" name="Google Shape;181;p22"/>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82" name="Google Shape;182;p22"/>
          <p:cNvSpPr txBox="1"/>
          <p:nvPr>
            <p:ph type="title"/>
          </p:nvPr>
        </p:nvSpPr>
        <p:spPr>
          <a:xfrm>
            <a:off x="1774423" y="802298"/>
            <a:ext cx="8637073" cy="2920713"/>
          </a:xfrm>
          <a:prstGeom prst="rect">
            <a:avLst/>
          </a:prstGeom>
          <a:noFill/>
          <a:ln>
            <a:noFill/>
          </a:ln>
        </p:spPr>
        <p:txBody>
          <a:bodyPr anchorCtr="0" anchor="b" bIns="0" lIns="91425" spcFirstLastPara="1" rIns="91425" wrap="square" tIns="45700">
            <a:noAutofit/>
          </a:bodyPr>
          <a:lstStyle/>
          <a:p>
            <a:pPr indent="0" lvl="0" marL="0" rtl="0" algn="ctr">
              <a:lnSpc>
                <a:spcPct val="90000"/>
              </a:lnSpc>
              <a:spcBef>
                <a:spcPts val="0"/>
              </a:spcBef>
              <a:spcAft>
                <a:spcPts val="0"/>
              </a:spcAft>
              <a:buClr>
                <a:schemeClr val="accent1"/>
              </a:buClr>
              <a:buSzPts val="2800"/>
              <a:buFont typeface="Rockwell"/>
              <a:buNone/>
            </a:pPr>
            <a:r>
              <a:rPr b="1" lang="en-US" sz="2800"/>
              <a:t>STATOR</a:t>
            </a:r>
            <a:br>
              <a:rPr lang="en-US" sz="2100"/>
            </a:br>
            <a:br>
              <a:rPr lang="en-US" sz="2100"/>
            </a:br>
            <a:r>
              <a:rPr lang="en-US" sz="2100"/>
              <a:t> ALTERNATIF GERILIMLE ÇALIŞAN MOTORLARDA DÖNER MANYETIK ALAN OLUŞTURMAK IÇIN SARGILARIN BULUNDUĞU KISIMDIR. STATOR, 0,35–0,8 MM’LIK SILISYUM KATKILI BIRER TARAFLARI YALITILMIŞ VE IÇ YÜZEYINE OLUKLAR AÇILMIŞ SACLARIN PRES EDILEREK PAKETLENMESIYLE ELDE EDILIR.</a:t>
            </a:r>
            <a:endParaRPr/>
          </a:p>
        </p:txBody>
      </p:sp>
      <p:pic>
        <p:nvPicPr>
          <p:cNvPr id="183" name="Google Shape;183;p22"/>
          <p:cNvPicPr preferRelativeResize="0"/>
          <p:nvPr/>
        </p:nvPicPr>
        <p:blipFill rotWithShape="1">
          <a:blip r:embed="rId3">
            <a:alphaModFix/>
          </a:blip>
          <a:srcRect b="-1538" l="0" r="0" t="1538"/>
          <a:stretch/>
        </p:blipFill>
        <p:spPr>
          <a:xfrm>
            <a:off x="0" y="6129338"/>
            <a:ext cx="12192000" cy="742950"/>
          </a:xfrm>
          <a:prstGeom prst="rect">
            <a:avLst/>
          </a:prstGeom>
          <a:noFill/>
          <a:ln>
            <a:noFill/>
          </a:ln>
        </p:spPr>
      </p:pic>
      <p:cxnSp>
        <p:nvCxnSpPr>
          <p:cNvPr id="184" name="Google Shape;184;p22"/>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4B4B"/>
            </a:gs>
            <a:gs pos="100000">
              <a:schemeClr val="dk1"/>
            </a:gs>
          </a:gsLst>
          <a:path path="circle">
            <a:fillToRect b="50%" l="50%" r="50%" t="50%"/>
          </a:path>
          <a:tileRect/>
        </a:gradFill>
      </p:bgPr>
    </p:bg>
    <p:spTree>
      <p:nvGrpSpPr>
        <p:cNvPr id="188" name="Shape 188"/>
        <p:cNvGrpSpPr/>
        <p:nvPr/>
      </p:nvGrpSpPr>
      <p:grpSpPr>
        <a:xfrm>
          <a:off x="0" y="0"/>
          <a:ext cx="0" cy="0"/>
          <a:chOff x="0" y="0"/>
          <a:chExt cx="0" cy="0"/>
        </a:xfrm>
      </p:grpSpPr>
      <p:sp>
        <p:nvSpPr>
          <p:cNvPr id="189" name="Google Shape;189;p23"/>
          <p:cNvSpPr/>
          <p:nvPr/>
        </p:nvSpPr>
        <p:spPr>
          <a:xfrm>
            <a:off x="2" y="0"/>
            <a:ext cx="12191696" cy="6858000"/>
          </a:xfrm>
          <a:prstGeom prst="rect">
            <a:avLst/>
          </a:prstGeom>
          <a:gradFill>
            <a:gsLst>
              <a:gs pos="0">
                <a:srgbClr val="4B4B4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190" name="Google Shape;190;p23"/>
          <p:cNvPicPr preferRelativeResize="0"/>
          <p:nvPr/>
        </p:nvPicPr>
        <p:blipFill rotWithShape="1">
          <a:blip r:embed="rId3">
            <a:alphaModFix amt="20000"/>
          </a:blip>
          <a:srcRect b="4749" l="0" r="-1" t="21234"/>
          <a:stretch/>
        </p:blipFill>
        <p:spPr>
          <a:xfrm>
            <a:off x="305" y="10"/>
            <a:ext cx="12191695" cy="6857990"/>
          </a:xfrm>
          <a:prstGeom prst="rect">
            <a:avLst/>
          </a:prstGeom>
          <a:noFill/>
          <a:ln>
            <a:noFill/>
          </a:ln>
        </p:spPr>
      </p:pic>
      <p:sp>
        <p:nvSpPr>
          <p:cNvPr id="191" name="Google Shape;191;p23"/>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92" name="Google Shape;192;p23"/>
          <p:cNvSpPr txBox="1"/>
          <p:nvPr>
            <p:ph type="title"/>
          </p:nvPr>
        </p:nvSpPr>
        <p:spPr>
          <a:xfrm>
            <a:off x="1776728" y="1553634"/>
            <a:ext cx="8654522" cy="3170464"/>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3100"/>
              <a:buFont typeface="Rockwell"/>
              <a:buNone/>
            </a:pPr>
            <a:r>
              <a:rPr b="1" lang="en-US" sz="3100"/>
              <a:t>ROTOR</a:t>
            </a:r>
            <a:br>
              <a:rPr lang="en-US" sz="3100"/>
            </a:br>
            <a:br>
              <a:rPr lang="en-US" sz="3100"/>
            </a:br>
            <a:r>
              <a:rPr lang="en-US" sz="3100"/>
              <a:t> ALTERNATIF GERILIMLE ÇALIŞAN MOTORLARDA STATORUN MEYDANA GETIRDIĞI DÖNER MANYETIK ALANIN IÇINDE DÖNEN VE MEKANIK ENERJININ ALINDIĞI KISIMDIR. İKI ŞEKILDE ÜRETILIRLER.</a:t>
            </a:r>
            <a:endParaRPr/>
          </a:p>
        </p:txBody>
      </p:sp>
      <p:pic>
        <p:nvPicPr>
          <p:cNvPr id="193" name="Google Shape;193;p23"/>
          <p:cNvPicPr preferRelativeResize="0"/>
          <p:nvPr/>
        </p:nvPicPr>
        <p:blipFill rotWithShape="1">
          <a:blip r:embed="rId4">
            <a:alphaModFix/>
          </a:blip>
          <a:srcRect b="-1538" l="0" r="0" t="1538"/>
          <a:stretch/>
        </p:blipFill>
        <p:spPr>
          <a:xfrm>
            <a:off x="0" y="6129338"/>
            <a:ext cx="12192000" cy="742950"/>
          </a:xfrm>
          <a:prstGeom prst="rect">
            <a:avLst/>
          </a:prstGeom>
          <a:noFill/>
          <a:ln>
            <a:noFill/>
          </a:ln>
        </p:spPr>
      </p:pic>
      <p:cxnSp>
        <p:nvCxnSpPr>
          <p:cNvPr id="194" name="Google Shape;194;p23"/>
          <p:cNvCxnSpPr/>
          <p:nvPr/>
        </p:nvCxnSpPr>
        <p:spPr>
          <a:xfrm>
            <a:off x="0" y="6138142"/>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Galeri">
  <a:themeElements>
    <a:clrScheme name="Gallery">
      <a:dk1>
        <a:srgbClr val="000000"/>
      </a:dk1>
      <a:lt1>
        <a:srgbClr val="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leri">
  <a:themeElements>
    <a:clrScheme name="Gallery">
      <a:dk1>
        <a:srgbClr val="000000"/>
      </a:dk1>
      <a:lt1>
        <a:srgbClr val="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